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311" r:id="rId3"/>
    <p:sldId id="301" r:id="rId4"/>
    <p:sldId id="345" r:id="rId5"/>
    <p:sldId id="280" r:id="rId6"/>
    <p:sldId id="281" r:id="rId7"/>
    <p:sldId id="326" r:id="rId8"/>
    <p:sldId id="284" r:id="rId9"/>
    <p:sldId id="288" r:id="rId10"/>
    <p:sldId id="287" r:id="rId11"/>
    <p:sldId id="262" r:id="rId12"/>
    <p:sldId id="285" r:id="rId13"/>
    <p:sldId id="346" r:id="rId14"/>
    <p:sldId id="315" r:id="rId15"/>
    <p:sldId id="316" r:id="rId16"/>
    <p:sldId id="279" r:id="rId17"/>
    <p:sldId id="306" r:id="rId18"/>
    <p:sldId id="318" r:id="rId19"/>
    <p:sldId id="295" r:id="rId20"/>
    <p:sldId id="328" r:id="rId21"/>
    <p:sldId id="347" r:id="rId22"/>
    <p:sldId id="282" r:id="rId23"/>
    <p:sldId id="348" r:id="rId24"/>
    <p:sldId id="319" r:id="rId25"/>
    <p:sldId id="320" r:id="rId26"/>
    <p:sldId id="321" r:id="rId27"/>
    <p:sldId id="324" r:id="rId28"/>
    <p:sldId id="349" r:id="rId29"/>
    <p:sldId id="344" r:id="rId30"/>
    <p:sldId id="278" r:id="rId31"/>
    <p:sldId id="322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27" r:id="rId48"/>
    <p:sldId id="314" r:id="rId49"/>
    <p:sldId id="309" r:id="rId5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E4854"/>
    <a:srgbClr val="AD3607"/>
    <a:srgbClr val="E5470A"/>
    <a:srgbClr val="DDDDDD"/>
    <a:srgbClr val="898989"/>
    <a:srgbClr val="405564"/>
    <a:srgbClr val="BEC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72" d="100"/>
          <a:sy n="72" d="100"/>
        </p:scale>
        <p:origin x="100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Residency Status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17-4073-B3EE-BA68F185E0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17-4073-B3EE-BA68F185E0A3}"/>
              </c:ext>
            </c:extLst>
          </c:dPt>
          <c:dLbls>
            <c:dLbl>
              <c:idx val="1"/>
              <c:layout>
                <c:manualLayout>
                  <c:x val="0.10193019370363401"/>
                  <c:y val="-0.162081239889167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F17-4073-B3EE-BA68F185E0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Out of State</c:v>
                </c:pt>
                <c:pt idx="1">
                  <c:v>Florida Resident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17-4073-B3EE-BA68F185E0A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F-43CE-8143-211B38970F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F-43CE-8143-211B38970FB2}"/>
              </c:ext>
            </c:extLst>
          </c:dPt>
          <c:dLbls>
            <c:dLbl>
              <c:idx val="0"/>
              <c:layout>
                <c:manualLayout>
                  <c:x val="-7.1812592790208296E-3"/>
                  <c:y val="-3.70613014083386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37F-43CE-8143-211B38970F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7F-43CE-8143-211B38970F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Race/Ethnicity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1PD Class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White, Non-Hispanic</c:v>
                </c:pt>
                <c:pt idx="1">
                  <c:v>Pacific Islander</c:v>
                </c:pt>
                <c:pt idx="2">
                  <c:v>Not Reported</c:v>
                </c:pt>
                <c:pt idx="3">
                  <c:v>Non-resident Alien</c:v>
                </c:pt>
                <c:pt idx="4">
                  <c:v>Hispanic</c:v>
                </c:pt>
                <c:pt idx="5">
                  <c:v>Black, Non-Hispanic</c:v>
                </c:pt>
                <c:pt idx="6">
                  <c:v>Asian</c:v>
                </c:pt>
                <c:pt idx="7">
                  <c:v>American Indian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0.35</c:v>
                </c:pt>
                <c:pt idx="1">
                  <c:v>0</c:v>
                </c:pt>
                <c:pt idx="2">
                  <c:v>0.26</c:v>
                </c:pt>
                <c:pt idx="3">
                  <c:v>0</c:v>
                </c:pt>
                <c:pt idx="4">
                  <c:v>0.18</c:v>
                </c:pt>
                <c:pt idx="5">
                  <c:v>0.06</c:v>
                </c:pt>
                <c:pt idx="6">
                  <c:v>0.14000000000000001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4-4C63-B073-F6EE214FF1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9199352"/>
        <c:axId val="455809008"/>
      </c:barChart>
      <c:catAx>
        <c:axId val="169199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809008"/>
        <c:crosses val="autoZero"/>
        <c:auto val="1"/>
        <c:lblAlgn val="ctr"/>
        <c:lblOffset val="100"/>
        <c:noMultiLvlLbl val="0"/>
      </c:catAx>
      <c:valAx>
        <c:axId val="45580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199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AEF18-115D-4D01-8AB9-4B9A86D8378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1782B0-8D11-4D84-8CCA-3C866A3222CF}">
      <dgm:prSet phldrT="[Text]"/>
      <dgm:spPr/>
      <dgm:t>
        <a:bodyPr/>
        <a:lstStyle/>
        <a:p>
          <a:r>
            <a:rPr lang="en-US" dirty="0" smtClean="0"/>
            <a:t>Flexible	</a:t>
          </a:r>
          <a:endParaRPr lang="en-US" dirty="0"/>
        </a:p>
      </dgm:t>
    </dgm:pt>
    <dgm:pt modelId="{C70EE404-2BCE-4A18-B1C4-9185F4C23754}" type="parTrans" cxnId="{8519D69E-8FAB-4807-BC49-6EFB4078773C}">
      <dgm:prSet/>
      <dgm:spPr/>
      <dgm:t>
        <a:bodyPr/>
        <a:lstStyle/>
        <a:p>
          <a:endParaRPr lang="en-US"/>
        </a:p>
      </dgm:t>
    </dgm:pt>
    <dgm:pt modelId="{EA46E173-C288-46DF-9C41-77F9E464B88D}" type="sibTrans" cxnId="{8519D69E-8FAB-4807-BC49-6EFB4078773C}">
      <dgm:prSet/>
      <dgm:spPr/>
      <dgm:t>
        <a:bodyPr/>
        <a:lstStyle/>
        <a:p>
          <a:endParaRPr lang="en-US"/>
        </a:p>
      </dgm:t>
    </dgm:pt>
    <dgm:pt modelId="{8F8F9EE3-5054-4134-A343-13C92C8E51E7}">
      <dgm:prSet phldrT="[Text]"/>
      <dgm:spPr/>
      <dgm:t>
        <a:bodyPr/>
        <a:lstStyle/>
        <a:p>
          <a:r>
            <a:rPr lang="en-US" dirty="0" smtClean="0"/>
            <a:t>Individualized</a:t>
          </a:r>
          <a:endParaRPr lang="en-US" dirty="0"/>
        </a:p>
      </dgm:t>
    </dgm:pt>
    <dgm:pt modelId="{015291C1-DA0D-4416-938D-9B85001A3D1C}" type="parTrans" cxnId="{8BC1A9F9-7120-4E81-B0CD-B457A4DD28E3}">
      <dgm:prSet/>
      <dgm:spPr/>
      <dgm:t>
        <a:bodyPr/>
        <a:lstStyle/>
        <a:p>
          <a:endParaRPr lang="en-US"/>
        </a:p>
      </dgm:t>
    </dgm:pt>
    <dgm:pt modelId="{3687262C-2D5B-4DD1-B511-B8DF94D2997B}" type="sibTrans" cxnId="{8BC1A9F9-7120-4E81-B0CD-B457A4DD28E3}">
      <dgm:prSet/>
      <dgm:spPr/>
      <dgm:t>
        <a:bodyPr/>
        <a:lstStyle/>
        <a:p>
          <a:endParaRPr lang="en-US"/>
        </a:p>
      </dgm:t>
    </dgm:pt>
    <dgm:pt modelId="{7A95373E-5CCB-4CA9-A332-7BD87037D4CA}">
      <dgm:prSet phldrT="[Text]"/>
      <dgm:spPr/>
      <dgm:t>
        <a:bodyPr/>
        <a:lstStyle/>
        <a:p>
          <a:r>
            <a:rPr lang="en-US" dirty="0" smtClean="0"/>
            <a:t>Experiences</a:t>
          </a:r>
        </a:p>
      </dgm:t>
    </dgm:pt>
    <dgm:pt modelId="{80BAF17A-5E46-428F-A8AD-CEF25C27DF1F}" type="parTrans" cxnId="{471753F1-DB37-42A5-9DBF-106493710451}">
      <dgm:prSet/>
      <dgm:spPr/>
      <dgm:t>
        <a:bodyPr/>
        <a:lstStyle/>
        <a:p>
          <a:endParaRPr lang="en-US"/>
        </a:p>
      </dgm:t>
    </dgm:pt>
    <dgm:pt modelId="{C8F92848-33B3-43B7-B9AA-86AC17DA95B7}" type="sibTrans" cxnId="{471753F1-DB37-42A5-9DBF-106493710451}">
      <dgm:prSet/>
      <dgm:spPr/>
      <dgm:t>
        <a:bodyPr/>
        <a:lstStyle/>
        <a:p>
          <a:endParaRPr lang="en-US"/>
        </a:p>
      </dgm:t>
    </dgm:pt>
    <dgm:pt modelId="{72E02FBB-83E3-49F0-B370-AFC6AEFB0975}">
      <dgm:prSet phldrT="[Text]"/>
      <dgm:spPr/>
      <dgm:t>
        <a:bodyPr/>
        <a:lstStyle/>
        <a:p>
          <a:r>
            <a:rPr lang="en-US" dirty="0" smtClean="0"/>
            <a:t>Attributes</a:t>
          </a:r>
        </a:p>
      </dgm:t>
    </dgm:pt>
    <dgm:pt modelId="{C8C41730-7AA1-4398-BDFD-F3AE918A39C5}" type="parTrans" cxnId="{9941CFCB-0DB3-46F1-A22E-5186240D9454}">
      <dgm:prSet/>
      <dgm:spPr/>
      <dgm:t>
        <a:bodyPr/>
        <a:lstStyle/>
        <a:p>
          <a:endParaRPr lang="en-US"/>
        </a:p>
      </dgm:t>
    </dgm:pt>
    <dgm:pt modelId="{25606022-F4EE-4AC1-990D-4921318531B7}" type="sibTrans" cxnId="{9941CFCB-0DB3-46F1-A22E-5186240D9454}">
      <dgm:prSet/>
      <dgm:spPr/>
      <dgm:t>
        <a:bodyPr/>
        <a:lstStyle/>
        <a:p>
          <a:endParaRPr lang="en-US"/>
        </a:p>
      </dgm:t>
    </dgm:pt>
    <dgm:pt modelId="{FEE56C57-F23C-42FA-8F41-BE3A9B427A81}">
      <dgm:prSet phldrT="[Text]"/>
      <dgm:spPr/>
      <dgm:t>
        <a:bodyPr/>
        <a:lstStyle/>
        <a:p>
          <a:r>
            <a:rPr lang="en-US" dirty="0" smtClean="0"/>
            <a:t>Academic Metrics</a:t>
          </a:r>
        </a:p>
      </dgm:t>
    </dgm:pt>
    <dgm:pt modelId="{CD97B90C-3FC4-4802-A395-78138CA45759}" type="parTrans" cxnId="{506749BF-6108-4FFF-9387-840BBED98FE3}">
      <dgm:prSet/>
      <dgm:spPr/>
      <dgm:t>
        <a:bodyPr/>
        <a:lstStyle/>
        <a:p>
          <a:endParaRPr lang="en-US"/>
        </a:p>
      </dgm:t>
    </dgm:pt>
    <dgm:pt modelId="{E100592C-599F-4F6E-869B-6A0A11274D00}" type="sibTrans" cxnId="{506749BF-6108-4FFF-9387-840BBED98FE3}">
      <dgm:prSet/>
      <dgm:spPr/>
      <dgm:t>
        <a:bodyPr/>
        <a:lstStyle/>
        <a:p>
          <a:endParaRPr lang="en-US"/>
        </a:p>
      </dgm:t>
    </dgm:pt>
    <dgm:pt modelId="{C1333B93-B883-4BA1-825C-B18A6B87FCF3}" type="pres">
      <dgm:prSet presAssocID="{10DAEF18-115D-4D01-8AB9-4B9A86D8378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9176F09-12BE-41EC-9A32-D55F7295C1BF}" type="pres">
      <dgm:prSet presAssocID="{10DAEF18-115D-4D01-8AB9-4B9A86D83788}" presName="Name1" presStyleCnt="0"/>
      <dgm:spPr/>
    </dgm:pt>
    <dgm:pt modelId="{3ADC3239-BF73-4072-96C0-26B1D43DC9BC}" type="pres">
      <dgm:prSet presAssocID="{10DAEF18-115D-4D01-8AB9-4B9A86D83788}" presName="cycle" presStyleCnt="0"/>
      <dgm:spPr/>
    </dgm:pt>
    <dgm:pt modelId="{9E90BACA-D1EB-460C-8AD3-3B6702C34DD6}" type="pres">
      <dgm:prSet presAssocID="{10DAEF18-115D-4D01-8AB9-4B9A86D83788}" presName="srcNode" presStyleLbl="node1" presStyleIdx="0" presStyleCnt="5"/>
      <dgm:spPr/>
    </dgm:pt>
    <dgm:pt modelId="{592B58CD-425B-4807-AAAD-76BA1176C6D8}" type="pres">
      <dgm:prSet presAssocID="{10DAEF18-115D-4D01-8AB9-4B9A86D83788}" presName="conn" presStyleLbl="parChTrans1D2" presStyleIdx="0" presStyleCnt="1"/>
      <dgm:spPr/>
      <dgm:t>
        <a:bodyPr/>
        <a:lstStyle/>
        <a:p>
          <a:endParaRPr lang="en-US"/>
        </a:p>
      </dgm:t>
    </dgm:pt>
    <dgm:pt modelId="{FF0E379B-E577-438E-89D8-8EA7A2F8B59A}" type="pres">
      <dgm:prSet presAssocID="{10DAEF18-115D-4D01-8AB9-4B9A86D83788}" presName="extraNode" presStyleLbl="node1" presStyleIdx="0" presStyleCnt="5"/>
      <dgm:spPr/>
    </dgm:pt>
    <dgm:pt modelId="{FB3B1AE2-E07C-44F5-8F05-FB58A3ED79BD}" type="pres">
      <dgm:prSet presAssocID="{10DAEF18-115D-4D01-8AB9-4B9A86D83788}" presName="dstNode" presStyleLbl="node1" presStyleIdx="0" presStyleCnt="5"/>
      <dgm:spPr/>
    </dgm:pt>
    <dgm:pt modelId="{0C0433FB-7F95-43FF-8C3D-8E6E0B5BB2FA}" type="pres">
      <dgm:prSet presAssocID="{DA1782B0-8D11-4D84-8CCA-3C866A3222C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5D6D4-1F89-478A-B964-062B94F1218F}" type="pres">
      <dgm:prSet presAssocID="{DA1782B0-8D11-4D84-8CCA-3C866A3222CF}" presName="accent_1" presStyleCnt="0"/>
      <dgm:spPr/>
    </dgm:pt>
    <dgm:pt modelId="{EDC5EE52-8E95-4AFB-A83A-89D19820E46C}" type="pres">
      <dgm:prSet presAssocID="{DA1782B0-8D11-4D84-8CCA-3C866A3222CF}" presName="accentRepeatNode" presStyleLbl="solidFgAcc1" presStyleIdx="0" presStyleCnt="5"/>
      <dgm:spPr/>
    </dgm:pt>
    <dgm:pt modelId="{C7FF09CE-63A4-4674-8E2C-82CCFA9AF071}" type="pres">
      <dgm:prSet presAssocID="{8F8F9EE3-5054-4134-A343-13C92C8E51E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97D05-06CE-49BA-BCD6-964D97CA542F}" type="pres">
      <dgm:prSet presAssocID="{8F8F9EE3-5054-4134-A343-13C92C8E51E7}" presName="accent_2" presStyleCnt="0"/>
      <dgm:spPr/>
    </dgm:pt>
    <dgm:pt modelId="{FB7B180C-D836-4BA5-B836-D3CB1BC4E273}" type="pres">
      <dgm:prSet presAssocID="{8F8F9EE3-5054-4134-A343-13C92C8E51E7}" presName="accentRepeatNode" presStyleLbl="solidFgAcc1" presStyleIdx="1" presStyleCnt="5"/>
      <dgm:spPr/>
    </dgm:pt>
    <dgm:pt modelId="{B5FED11B-BB16-437B-A67C-F9A9C8F442DC}" type="pres">
      <dgm:prSet presAssocID="{7A95373E-5CCB-4CA9-A332-7BD87037D4C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6D585-BC5F-4931-B141-9C9447E8FA03}" type="pres">
      <dgm:prSet presAssocID="{7A95373E-5CCB-4CA9-A332-7BD87037D4CA}" presName="accent_3" presStyleCnt="0"/>
      <dgm:spPr/>
    </dgm:pt>
    <dgm:pt modelId="{4AFE6065-A0D1-4C06-9BC5-E758CE94473F}" type="pres">
      <dgm:prSet presAssocID="{7A95373E-5CCB-4CA9-A332-7BD87037D4CA}" presName="accentRepeatNode" presStyleLbl="solidFgAcc1" presStyleIdx="2" presStyleCnt="5"/>
      <dgm:spPr/>
    </dgm:pt>
    <dgm:pt modelId="{4A9BF348-3DED-4D5D-9639-DC5FEB711EF3}" type="pres">
      <dgm:prSet presAssocID="{72E02FBB-83E3-49F0-B370-AFC6AEFB097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1297A-7267-46B9-A317-3E26C4A0EC11}" type="pres">
      <dgm:prSet presAssocID="{72E02FBB-83E3-49F0-B370-AFC6AEFB0975}" presName="accent_4" presStyleCnt="0"/>
      <dgm:spPr/>
    </dgm:pt>
    <dgm:pt modelId="{5D67D2D1-30C8-49C2-9329-26FC9596530C}" type="pres">
      <dgm:prSet presAssocID="{72E02FBB-83E3-49F0-B370-AFC6AEFB0975}" presName="accentRepeatNode" presStyleLbl="solidFgAcc1" presStyleIdx="3" presStyleCnt="5"/>
      <dgm:spPr/>
    </dgm:pt>
    <dgm:pt modelId="{6843C8E2-B649-4BB2-83D4-CED908170956}" type="pres">
      <dgm:prSet presAssocID="{FEE56C57-F23C-42FA-8F41-BE3A9B427A8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18A220-69D7-4658-939A-F68C7141D1F3}" type="pres">
      <dgm:prSet presAssocID="{FEE56C57-F23C-42FA-8F41-BE3A9B427A81}" presName="accent_5" presStyleCnt="0"/>
      <dgm:spPr/>
    </dgm:pt>
    <dgm:pt modelId="{7531F25A-EE5D-424C-928D-77623ED70B12}" type="pres">
      <dgm:prSet presAssocID="{FEE56C57-F23C-42FA-8F41-BE3A9B427A81}" presName="accentRepeatNode" presStyleLbl="solidFgAcc1" presStyleIdx="4" presStyleCnt="5"/>
      <dgm:spPr/>
    </dgm:pt>
  </dgm:ptLst>
  <dgm:cxnLst>
    <dgm:cxn modelId="{8BC1A9F9-7120-4E81-B0CD-B457A4DD28E3}" srcId="{10DAEF18-115D-4D01-8AB9-4B9A86D83788}" destId="{8F8F9EE3-5054-4134-A343-13C92C8E51E7}" srcOrd="1" destOrd="0" parTransId="{015291C1-DA0D-4416-938D-9B85001A3D1C}" sibTransId="{3687262C-2D5B-4DD1-B511-B8DF94D2997B}"/>
    <dgm:cxn modelId="{2F4D4ADB-2E1C-4D84-9853-E767F24B6CFE}" type="presOf" srcId="{72E02FBB-83E3-49F0-B370-AFC6AEFB0975}" destId="{4A9BF348-3DED-4D5D-9639-DC5FEB711EF3}" srcOrd="0" destOrd="0" presId="urn:microsoft.com/office/officeart/2008/layout/VerticalCurvedList"/>
    <dgm:cxn modelId="{8519D69E-8FAB-4807-BC49-6EFB4078773C}" srcId="{10DAEF18-115D-4D01-8AB9-4B9A86D83788}" destId="{DA1782B0-8D11-4D84-8CCA-3C866A3222CF}" srcOrd="0" destOrd="0" parTransId="{C70EE404-2BCE-4A18-B1C4-9185F4C23754}" sibTransId="{EA46E173-C288-46DF-9C41-77F9E464B88D}"/>
    <dgm:cxn modelId="{2F1A5B57-F4AB-446A-A765-056D7C0556C2}" type="presOf" srcId="{FEE56C57-F23C-42FA-8F41-BE3A9B427A81}" destId="{6843C8E2-B649-4BB2-83D4-CED908170956}" srcOrd="0" destOrd="0" presId="urn:microsoft.com/office/officeart/2008/layout/VerticalCurvedList"/>
    <dgm:cxn modelId="{336E7660-8159-482C-8537-A49AD751869A}" type="presOf" srcId="{10DAEF18-115D-4D01-8AB9-4B9A86D83788}" destId="{C1333B93-B883-4BA1-825C-B18A6B87FCF3}" srcOrd="0" destOrd="0" presId="urn:microsoft.com/office/officeart/2008/layout/VerticalCurvedList"/>
    <dgm:cxn modelId="{471753F1-DB37-42A5-9DBF-106493710451}" srcId="{10DAEF18-115D-4D01-8AB9-4B9A86D83788}" destId="{7A95373E-5CCB-4CA9-A332-7BD87037D4CA}" srcOrd="2" destOrd="0" parTransId="{80BAF17A-5E46-428F-A8AD-CEF25C27DF1F}" sibTransId="{C8F92848-33B3-43B7-B9AA-86AC17DA95B7}"/>
    <dgm:cxn modelId="{9941CFCB-0DB3-46F1-A22E-5186240D9454}" srcId="{10DAEF18-115D-4D01-8AB9-4B9A86D83788}" destId="{72E02FBB-83E3-49F0-B370-AFC6AEFB0975}" srcOrd="3" destOrd="0" parTransId="{C8C41730-7AA1-4398-BDFD-F3AE918A39C5}" sibTransId="{25606022-F4EE-4AC1-990D-4921318531B7}"/>
    <dgm:cxn modelId="{506749BF-6108-4FFF-9387-840BBED98FE3}" srcId="{10DAEF18-115D-4D01-8AB9-4B9A86D83788}" destId="{FEE56C57-F23C-42FA-8F41-BE3A9B427A81}" srcOrd="4" destOrd="0" parTransId="{CD97B90C-3FC4-4802-A395-78138CA45759}" sibTransId="{E100592C-599F-4F6E-869B-6A0A11274D00}"/>
    <dgm:cxn modelId="{CEE27111-03B1-4BA0-A522-721F7033D487}" type="presOf" srcId="{7A95373E-5CCB-4CA9-A332-7BD87037D4CA}" destId="{B5FED11B-BB16-437B-A67C-F9A9C8F442DC}" srcOrd="0" destOrd="0" presId="urn:microsoft.com/office/officeart/2008/layout/VerticalCurvedList"/>
    <dgm:cxn modelId="{271AEC9F-B217-4EC7-B0C3-B16FB37DA3CF}" type="presOf" srcId="{EA46E173-C288-46DF-9C41-77F9E464B88D}" destId="{592B58CD-425B-4807-AAAD-76BA1176C6D8}" srcOrd="0" destOrd="0" presId="urn:microsoft.com/office/officeart/2008/layout/VerticalCurvedList"/>
    <dgm:cxn modelId="{A404EAAC-284B-4965-AF9F-BEC9BFFF7514}" type="presOf" srcId="{DA1782B0-8D11-4D84-8CCA-3C866A3222CF}" destId="{0C0433FB-7F95-43FF-8C3D-8E6E0B5BB2FA}" srcOrd="0" destOrd="0" presId="urn:microsoft.com/office/officeart/2008/layout/VerticalCurvedList"/>
    <dgm:cxn modelId="{0891A012-233B-4DAF-AB27-7BB5CCD92100}" type="presOf" srcId="{8F8F9EE3-5054-4134-A343-13C92C8E51E7}" destId="{C7FF09CE-63A4-4674-8E2C-82CCFA9AF071}" srcOrd="0" destOrd="0" presId="urn:microsoft.com/office/officeart/2008/layout/VerticalCurvedList"/>
    <dgm:cxn modelId="{B4B07130-A394-4004-B0F0-20AD9E950867}" type="presParOf" srcId="{C1333B93-B883-4BA1-825C-B18A6B87FCF3}" destId="{89176F09-12BE-41EC-9A32-D55F7295C1BF}" srcOrd="0" destOrd="0" presId="urn:microsoft.com/office/officeart/2008/layout/VerticalCurvedList"/>
    <dgm:cxn modelId="{8615D27C-FD07-4F7A-BACE-81CC6807FC65}" type="presParOf" srcId="{89176F09-12BE-41EC-9A32-D55F7295C1BF}" destId="{3ADC3239-BF73-4072-96C0-26B1D43DC9BC}" srcOrd="0" destOrd="0" presId="urn:microsoft.com/office/officeart/2008/layout/VerticalCurvedList"/>
    <dgm:cxn modelId="{E94389C8-87C0-42EA-81AD-232D5F3AA7DC}" type="presParOf" srcId="{3ADC3239-BF73-4072-96C0-26B1D43DC9BC}" destId="{9E90BACA-D1EB-460C-8AD3-3B6702C34DD6}" srcOrd="0" destOrd="0" presId="urn:microsoft.com/office/officeart/2008/layout/VerticalCurvedList"/>
    <dgm:cxn modelId="{F7223C7D-E823-43B5-8A22-23E7A8997DCE}" type="presParOf" srcId="{3ADC3239-BF73-4072-96C0-26B1D43DC9BC}" destId="{592B58CD-425B-4807-AAAD-76BA1176C6D8}" srcOrd="1" destOrd="0" presId="urn:microsoft.com/office/officeart/2008/layout/VerticalCurvedList"/>
    <dgm:cxn modelId="{83A785FD-24E4-4732-94BB-7D61A602CEB6}" type="presParOf" srcId="{3ADC3239-BF73-4072-96C0-26B1D43DC9BC}" destId="{FF0E379B-E577-438E-89D8-8EA7A2F8B59A}" srcOrd="2" destOrd="0" presId="urn:microsoft.com/office/officeart/2008/layout/VerticalCurvedList"/>
    <dgm:cxn modelId="{B0E0D560-CB29-4F07-934D-04D2F64FC67F}" type="presParOf" srcId="{3ADC3239-BF73-4072-96C0-26B1D43DC9BC}" destId="{FB3B1AE2-E07C-44F5-8F05-FB58A3ED79BD}" srcOrd="3" destOrd="0" presId="urn:microsoft.com/office/officeart/2008/layout/VerticalCurvedList"/>
    <dgm:cxn modelId="{CF3DE7DA-554B-4FB2-BEED-D59D6B5734DD}" type="presParOf" srcId="{89176F09-12BE-41EC-9A32-D55F7295C1BF}" destId="{0C0433FB-7F95-43FF-8C3D-8E6E0B5BB2FA}" srcOrd="1" destOrd="0" presId="urn:microsoft.com/office/officeart/2008/layout/VerticalCurvedList"/>
    <dgm:cxn modelId="{60CB00D8-CED5-4EAD-A1EB-5AC1EE62A3F0}" type="presParOf" srcId="{89176F09-12BE-41EC-9A32-D55F7295C1BF}" destId="{B205D6D4-1F89-478A-B964-062B94F1218F}" srcOrd="2" destOrd="0" presId="urn:microsoft.com/office/officeart/2008/layout/VerticalCurvedList"/>
    <dgm:cxn modelId="{2EAE7C29-EC97-4AA6-83C9-A9E9298213CF}" type="presParOf" srcId="{B205D6D4-1F89-478A-B964-062B94F1218F}" destId="{EDC5EE52-8E95-4AFB-A83A-89D19820E46C}" srcOrd="0" destOrd="0" presId="urn:microsoft.com/office/officeart/2008/layout/VerticalCurvedList"/>
    <dgm:cxn modelId="{EA823448-397B-45FF-966B-122C550FE905}" type="presParOf" srcId="{89176F09-12BE-41EC-9A32-D55F7295C1BF}" destId="{C7FF09CE-63A4-4674-8E2C-82CCFA9AF071}" srcOrd="3" destOrd="0" presId="urn:microsoft.com/office/officeart/2008/layout/VerticalCurvedList"/>
    <dgm:cxn modelId="{8C101A45-5292-470B-99CA-7F0690DEF8D2}" type="presParOf" srcId="{89176F09-12BE-41EC-9A32-D55F7295C1BF}" destId="{34B97D05-06CE-49BA-BCD6-964D97CA542F}" srcOrd="4" destOrd="0" presId="urn:microsoft.com/office/officeart/2008/layout/VerticalCurvedList"/>
    <dgm:cxn modelId="{2C7231C9-2BA6-4D8D-9101-9714EF7B35C7}" type="presParOf" srcId="{34B97D05-06CE-49BA-BCD6-964D97CA542F}" destId="{FB7B180C-D836-4BA5-B836-D3CB1BC4E273}" srcOrd="0" destOrd="0" presId="urn:microsoft.com/office/officeart/2008/layout/VerticalCurvedList"/>
    <dgm:cxn modelId="{D65A7485-49A1-43E1-AD0F-5F9548218332}" type="presParOf" srcId="{89176F09-12BE-41EC-9A32-D55F7295C1BF}" destId="{B5FED11B-BB16-437B-A67C-F9A9C8F442DC}" srcOrd="5" destOrd="0" presId="urn:microsoft.com/office/officeart/2008/layout/VerticalCurvedList"/>
    <dgm:cxn modelId="{4C5B0705-0793-4C96-9F60-ADD47C798B17}" type="presParOf" srcId="{89176F09-12BE-41EC-9A32-D55F7295C1BF}" destId="{26F6D585-BC5F-4931-B141-9C9447E8FA03}" srcOrd="6" destOrd="0" presId="urn:microsoft.com/office/officeart/2008/layout/VerticalCurvedList"/>
    <dgm:cxn modelId="{FFBA0286-9163-45AB-AA3B-197896D3F766}" type="presParOf" srcId="{26F6D585-BC5F-4931-B141-9C9447E8FA03}" destId="{4AFE6065-A0D1-4C06-9BC5-E758CE94473F}" srcOrd="0" destOrd="0" presId="urn:microsoft.com/office/officeart/2008/layout/VerticalCurvedList"/>
    <dgm:cxn modelId="{A26ACCA4-4FFC-4EA3-9E34-A06D3E538CAA}" type="presParOf" srcId="{89176F09-12BE-41EC-9A32-D55F7295C1BF}" destId="{4A9BF348-3DED-4D5D-9639-DC5FEB711EF3}" srcOrd="7" destOrd="0" presId="urn:microsoft.com/office/officeart/2008/layout/VerticalCurvedList"/>
    <dgm:cxn modelId="{A2B87DAD-D7C9-482D-A680-8C639F70B98D}" type="presParOf" srcId="{89176F09-12BE-41EC-9A32-D55F7295C1BF}" destId="{CDF1297A-7267-46B9-A317-3E26C4A0EC11}" srcOrd="8" destOrd="0" presId="urn:microsoft.com/office/officeart/2008/layout/VerticalCurvedList"/>
    <dgm:cxn modelId="{7FC00BF7-D9B7-49CF-90DD-0E4E88C4FCAE}" type="presParOf" srcId="{CDF1297A-7267-46B9-A317-3E26C4A0EC11}" destId="{5D67D2D1-30C8-49C2-9329-26FC9596530C}" srcOrd="0" destOrd="0" presId="urn:microsoft.com/office/officeart/2008/layout/VerticalCurvedList"/>
    <dgm:cxn modelId="{A5103A26-D44B-43ED-A8BE-2DE89AB0C23C}" type="presParOf" srcId="{89176F09-12BE-41EC-9A32-D55F7295C1BF}" destId="{6843C8E2-B649-4BB2-83D4-CED908170956}" srcOrd="9" destOrd="0" presId="urn:microsoft.com/office/officeart/2008/layout/VerticalCurvedList"/>
    <dgm:cxn modelId="{9700609F-B6FC-4580-9216-FE075E3F0ACA}" type="presParOf" srcId="{89176F09-12BE-41EC-9A32-D55F7295C1BF}" destId="{9718A220-69D7-4658-939A-F68C7141D1F3}" srcOrd="10" destOrd="0" presId="urn:microsoft.com/office/officeart/2008/layout/VerticalCurvedList"/>
    <dgm:cxn modelId="{EE269F2D-4026-4014-940E-5FCFDC4BD27E}" type="presParOf" srcId="{9718A220-69D7-4658-939A-F68C7141D1F3}" destId="{7531F25A-EE5D-424C-928D-77623ED70B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B58CD-425B-4807-AAAD-76BA1176C6D8}">
      <dsp:nvSpPr>
        <dsp:cNvPr id="0" name=""/>
        <dsp:cNvSpPr/>
      </dsp:nvSpPr>
      <dsp:spPr>
        <a:xfrm>
          <a:off x="-3655889" y="-561739"/>
          <a:ext cx="4358009" cy="4358009"/>
        </a:xfrm>
        <a:prstGeom prst="blockArc">
          <a:avLst>
            <a:gd name="adj1" fmla="val 18900000"/>
            <a:gd name="adj2" fmla="val 2700000"/>
            <a:gd name="adj3" fmla="val 4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433FB-7F95-43FF-8C3D-8E6E0B5BB2FA}">
      <dsp:nvSpPr>
        <dsp:cNvPr id="0" name=""/>
        <dsp:cNvSpPr/>
      </dsp:nvSpPr>
      <dsp:spPr>
        <a:xfrm>
          <a:off x="307890" y="202093"/>
          <a:ext cx="3782488" cy="404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02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Flexible	</a:t>
          </a:r>
          <a:endParaRPr lang="en-US" sz="2100" kern="1200" dirty="0"/>
        </a:p>
      </dsp:txBody>
      <dsp:txXfrm>
        <a:off x="307890" y="202093"/>
        <a:ext cx="3782488" cy="404445"/>
      </dsp:txXfrm>
    </dsp:sp>
    <dsp:sp modelId="{EDC5EE52-8E95-4AFB-A83A-89D19820E46C}">
      <dsp:nvSpPr>
        <dsp:cNvPr id="0" name=""/>
        <dsp:cNvSpPr/>
      </dsp:nvSpPr>
      <dsp:spPr>
        <a:xfrm>
          <a:off x="55111" y="151537"/>
          <a:ext cx="505557" cy="50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F09CE-63A4-4674-8E2C-82CCFA9AF071}">
      <dsp:nvSpPr>
        <dsp:cNvPr id="0" name=""/>
        <dsp:cNvSpPr/>
      </dsp:nvSpPr>
      <dsp:spPr>
        <a:xfrm>
          <a:off x="597704" y="808568"/>
          <a:ext cx="3492674" cy="404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02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Individualized</a:t>
          </a:r>
          <a:endParaRPr lang="en-US" sz="2100" kern="1200" dirty="0"/>
        </a:p>
      </dsp:txBody>
      <dsp:txXfrm>
        <a:off x="597704" y="808568"/>
        <a:ext cx="3492674" cy="404445"/>
      </dsp:txXfrm>
    </dsp:sp>
    <dsp:sp modelId="{FB7B180C-D836-4BA5-B836-D3CB1BC4E273}">
      <dsp:nvSpPr>
        <dsp:cNvPr id="0" name=""/>
        <dsp:cNvSpPr/>
      </dsp:nvSpPr>
      <dsp:spPr>
        <a:xfrm>
          <a:off x="344925" y="758012"/>
          <a:ext cx="505557" cy="50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ED11B-BB16-437B-A67C-F9A9C8F442DC}">
      <dsp:nvSpPr>
        <dsp:cNvPr id="0" name=""/>
        <dsp:cNvSpPr/>
      </dsp:nvSpPr>
      <dsp:spPr>
        <a:xfrm>
          <a:off x="686653" y="1415042"/>
          <a:ext cx="3403725" cy="404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02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Experiences</a:t>
          </a:r>
        </a:p>
      </dsp:txBody>
      <dsp:txXfrm>
        <a:off x="686653" y="1415042"/>
        <a:ext cx="3403725" cy="404445"/>
      </dsp:txXfrm>
    </dsp:sp>
    <dsp:sp modelId="{4AFE6065-A0D1-4C06-9BC5-E758CE94473F}">
      <dsp:nvSpPr>
        <dsp:cNvPr id="0" name=""/>
        <dsp:cNvSpPr/>
      </dsp:nvSpPr>
      <dsp:spPr>
        <a:xfrm>
          <a:off x="433875" y="1364486"/>
          <a:ext cx="505557" cy="50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BF348-3DED-4D5D-9639-DC5FEB711EF3}">
      <dsp:nvSpPr>
        <dsp:cNvPr id="0" name=""/>
        <dsp:cNvSpPr/>
      </dsp:nvSpPr>
      <dsp:spPr>
        <a:xfrm>
          <a:off x="597704" y="2021517"/>
          <a:ext cx="3492674" cy="404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02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Attributes</a:t>
          </a:r>
        </a:p>
      </dsp:txBody>
      <dsp:txXfrm>
        <a:off x="597704" y="2021517"/>
        <a:ext cx="3492674" cy="404445"/>
      </dsp:txXfrm>
    </dsp:sp>
    <dsp:sp modelId="{5D67D2D1-30C8-49C2-9329-26FC9596530C}">
      <dsp:nvSpPr>
        <dsp:cNvPr id="0" name=""/>
        <dsp:cNvSpPr/>
      </dsp:nvSpPr>
      <dsp:spPr>
        <a:xfrm>
          <a:off x="344925" y="1970961"/>
          <a:ext cx="505557" cy="50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3C8E2-B649-4BB2-83D4-CED908170956}">
      <dsp:nvSpPr>
        <dsp:cNvPr id="0" name=""/>
        <dsp:cNvSpPr/>
      </dsp:nvSpPr>
      <dsp:spPr>
        <a:xfrm>
          <a:off x="307890" y="2627991"/>
          <a:ext cx="3782488" cy="404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02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Academic Metrics</a:t>
          </a:r>
        </a:p>
      </dsp:txBody>
      <dsp:txXfrm>
        <a:off x="307890" y="2627991"/>
        <a:ext cx="3782488" cy="404445"/>
      </dsp:txXfrm>
    </dsp:sp>
    <dsp:sp modelId="{7531F25A-EE5D-424C-928D-77623ED70B12}">
      <dsp:nvSpPr>
        <dsp:cNvPr id="0" name=""/>
        <dsp:cNvSpPr/>
      </dsp:nvSpPr>
      <dsp:spPr>
        <a:xfrm>
          <a:off x="55111" y="2577436"/>
          <a:ext cx="505557" cy="505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4C4DCA8-3C58-428C-81BF-5DA3BA772076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0F09FD1-103A-4840-8613-D940FE0E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57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D1A6663-3882-4F2B-B9B5-CB566ADABB9A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398BBE-7436-41D6-BF77-0895F6AB4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1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 = 16; Spring =</a:t>
            </a:r>
            <a:r>
              <a:rPr lang="en-US" baseline="0" dirty="0" smtClean="0"/>
              <a:t>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E6D3-3F43-48F1-BADD-98AA0D2DA21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6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08.24.2018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DDCF3-9AED-5247-8A36-B4DC12676D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4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54 students were awarded</a:t>
            </a:r>
            <a:r>
              <a:rPr lang="en-US" baseline="0" dirty="0" smtClean="0"/>
              <a:t> a total of $126,500.  65 different scholarships were awarded to the students admitted in fall 2016.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98BBE-7436-41D6-BF77-0895F6AB45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7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7"/>
          <a:stretch/>
        </p:blipFill>
        <p:spPr>
          <a:xfrm flipH="1">
            <a:off x="0" y="0"/>
            <a:ext cx="819374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1030"/>
          <a:stretch/>
        </p:blipFill>
        <p:spPr>
          <a:xfrm flipH="1">
            <a:off x="6324600" y="0"/>
            <a:ext cx="28194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567"/>
            <a:ext cx="9143244" cy="6857433"/>
          </a:xfrm>
          <a:prstGeom prst="rect">
            <a:avLst/>
          </a:prstGeom>
        </p:spPr>
      </p:pic>
      <p:sp>
        <p:nvSpPr>
          <p:cNvPr id="7" name="Shape 12"/>
          <p:cNvSpPr/>
          <p:nvPr userDrawn="1"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13"/>
          <p:cNvSpPr/>
          <p:nvPr userDrawn="1"/>
        </p:nvSpPr>
        <p:spPr>
          <a:xfrm>
            <a:off x="4649096" y="-21511"/>
            <a:ext cx="3505200" cy="257218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9" name="Shape 16"/>
          <p:cNvSpPr/>
          <p:nvPr userDrawn="1"/>
        </p:nvSpPr>
        <p:spPr>
          <a:xfrm>
            <a:off x="4650889" y="6088283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0" name="Shape 19"/>
          <p:cNvSpPr/>
          <p:nvPr userDrawn="1"/>
        </p:nvSpPr>
        <p:spPr>
          <a:xfrm>
            <a:off x="4650889" y="6088283"/>
            <a:ext cx="3505200" cy="8174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0888" y="2667000"/>
            <a:ext cx="3503407" cy="147002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003366"/>
                </a:solidFill>
              </a:defRPr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0888" y="4253355"/>
            <a:ext cx="3505201" cy="1295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66" y="304800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0D07-BF9E-41AD-A42D-FDF826223862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8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33B1-F750-45D7-8806-BF7314A447FB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4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9373" y="30146"/>
            <a:ext cx="7886700" cy="102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9556" y="1329112"/>
            <a:ext cx="7886700" cy="43462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21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r="17949" b="11112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hape 12"/>
          <p:cNvSpPr/>
          <p:nvPr userDrawn="1"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13"/>
          <p:cNvSpPr/>
          <p:nvPr userDrawn="1"/>
        </p:nvSpPr>
        <p:spPr>
          <a:xfrm>
            <a:off x="4649096" y="-21511"/>
            <a:ext cx="3505200" cy="257218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9" name="Shape 16"/>
          <p:cNvSpPr/>
          <p:nvPr userDrawn="1"/>
        </p:nvSpPr>
        <p:spPr>
          <a:xfrm>
            <a:off x="4650889" y="6088283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0" name="Shape 19"/>
          <p:cNvSpPr/>
          <p:nvPr userDrawn="1"/>
        </p:nvSpPr>
        <p:spPr>
          <a:xfrm>
            <a:off x="4650889" y="6088283"/>
            <a:ext cx="3505200" cy="8174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50888" y="2667000"/>
            <a:ext cx="3503407" cy="147002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rgbClr val="003366"/>
                </a:solidFill>
              </a:defRPr>
            </a:lvl1pPr>
          </a:lstStyle>
          <a:p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0888" y="4253355"/>
            <a:ext cx="3505201" cy="1295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66" y="304800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75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912768"/>
            <a:ext cx="8229600" cy="99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5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4C50-1B94-4749-9BB7-FC7B5ECFFBF7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56AE-A7F3-408C-ADA5-8BB9638181AA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0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1"/>
            <a:ext cx="4040188" cy="38290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1"/>
            <a:ext cx="4041775" cy="38290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130C-64EB-4E9C-AE56-4CFAE602E54C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42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6DE87-1890-4A26-BBEA-8CD2AF2B35B3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1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43C5-5A03-4EAE-A71F-3868E581DCF8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EEE6-5996-4DDA-AA16-3A8E81AB7851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912768"/>
            <a:ext cx="8229600" cy="99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03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99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B26D-CE4C-4D79-A184-8092CEA18B00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88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B6CE-ECCF-402D-8C33-2B5BE384C1ED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04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40D07-BF9E-41AD-A42D-FDF826223862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33B1-F750-45D7-8806-BF7314A447FB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2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4C50-1B94-4749-9BB7-FC7B5ECFFBF7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3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56AE-A7F3-408C-ADA5-8BB9638181AA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5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1"/>
            <a:ext cx="4040188" cy="38290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1"/>
            <a:ext cx="4041775" cy="38290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9130C-64EB-4E9C-AE56-4CFAE602E54C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6DE87-1890-4A26-BBEA-8CD2AF2B35B3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43C5-5A03-4EAE-A71F-3868E581DCF8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8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99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B26D-CE4C-4D79-A184-8092CEA18B00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4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B6CE-ECCF-402D-8C33-2B5BE384C1ED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8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8100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12"/>
          <p:cNvSpPr/>
          <p:nvPr userDrawn="1"/>
        </p:nvSpPr>
        <p:spPr>
          <a:xfrm>
            <a:off x="4561242" y="-21511"/>
            <a:ext cx="3679116" cy="70567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6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"/>
          <a:stretch/>
        </p:blipFill>
        <p:spPr>
          <a:xfrm>
            <a:off x="5181600" y="33337"/>
            <a:ext cx="2584694" cy="5259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2768"/>
            <a:ext cx="8229600" cy="99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F5F5E8A-41C5-4E92-AA8D-CAAE23086F2D}" type="datetime4">
              <a:rPr lang="en-US" smtClean="0"/>
              <a:pPr/>
              <a:t>October 19,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24840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Lecture Topic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A883E6EB-A06E-4C82-9494-7937E06F2A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hape 19"/>
          <p:cNvSpPr/>
          <p:nvPr userDrawn="1"/>
        </p:nvSpPr>
        <p:spPr>
          <a:xfrm>
            <a:off x="457200" y="6166660"/>
            <a:ext cx="8229600" cy="8174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31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3366"/>
          </a:solidFill>
          <a:effectLst/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8100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12"/>
          <p:cNvSpPr/>
          <p:nvPr userDrawn="1"/>
        </p:nvSpPr>
        <p:spPr>
          <a:xfrm>
            <a:off x="4561242" y="-21511"/>
            <a:ext cx="3679116" cy="70567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7" name="Shape 6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"/>
          <a:stretch/>
        </p:blipFill>
        <p:spPr>
          <a:xfrm>
            <a:off x="5181600" y="33337"/>
            <a:ext cx="2584694" cy="5259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2768"/>
            <a:ext cx="8229600" cy="99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F5F5E8A-41C5-4E92-AA8D-CAAE23086F2D}" type="datetime4">
              <a:rPr lang="en-US" smtClean="0"/>
              <a:pPr/>
              <a:t>October 19,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24840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Lecture Topic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A883E6EB-A06E-4C82-9494-7937E06F2A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hape 19"/>
          <p:cNvSpPr/>
          <p:nvPr userDrawn="1"/>
        </p:nvSpPr>
        <p:spPr>
          <a:xfrm>
            <a:off x="457200" y="6166660"/>
            <a:ext cx="8229600" cy="8174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8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3366"/>
          </a:solidFill>
          <a:effectLst/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://video.pharmacy.ufl.edu/lecture-style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pharmacy.ufl.edu/" TargetMode="External"/><Relationship Id="rId2" Type="http://schemas.openxmlformats.org/officeDocument/2006/relationships/hyperlink" Target="http://pcatweb.inf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armcas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dmissions.pharmacy.ufl.ed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wanda@cop.ufl.edu" TargetMode="External"/><Relationship Id="rId2" Type="http://schemas.openxmlformats.org/officeDocument/2006/relationships/hyperlink" Target="http://www.admissions.pharmacy.ufl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Yokomi@cop.ufl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100" dirty="0"/>
              <a:t>Welcome to </a:t>
            </a:r>
            <a:br>
              <a:rPr lang="en-US" sz="3100" dirty="0"/>
            </a:br>
            <a:r>
              <a:rPr lang="en-US" sz="3100" dirty="0"/>
              <a:t>PharmD Open House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Teresa Cavanaugh, PharmD, MS, BCPS</a:t>
            </a:r>
          </a:p>
          <a:p>
            <a:r>
              <a:rPr lang="en-US" dirty="0" smtClean="0"/>
              <a:t>Assistant Dean for Student Affairs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us “Top 10”?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Strong alumni support</a:t>
            </a:r>
          </a:p>
          <a:p>
            <a:pPr lvl="1"/>
            <a:r>
              <a:rPr lang="en-US" b="1" dirty="0" smtClean="0"/>
              <a:t>&gt; 12,000</a:t>
            </a:r>
          </a:p>
          <a:p>
            <a:r>
              <a:rPr lang="en-US" b="1" dirty="0" smtClean="0"/>
              <a:t>Quality experiential education program across the state of Florida and in selected sites in other states and Europe</a:t>
            </a:r>
          </a:p>
          <a:p>
            <a:r>
              <a:rPr lang="en-US" b="1" dirty="0" smtClean="0"/>
              <a:t>Top quality research experiences for pharmacy and graduate students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98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8001000" cy="822722"/>
          </a:xfrm>
        </p:spPr>
        <p:txBody>
          <a:bodyPr>
            <a:normAutofit/>
          </a:bodyPr>
          <a:lstStyle/>
          <a:p>
            <a:r>
              <a:rPr lang="en-US" dirty="0" smtClean="0"/>
              <a:t>What makes us “Top 10”?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4908" y="1737122"/>
            <a:ext cx="8125692" cy="4511278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Internationally recognized research</a:t>
            </a:r>
          </a:p>
          <a:p>
            <a:pPr lvl="1"/>
            <a:r>
              <a:rPr lang="en-US" sz="3000" b="1" dirty="0" smtClean="0"/>
              <a:t>&gt; $14 </a:t>
            </a:r>
            <a:r>
              <a:rPr lang="en-US" sz="3000" b="1" dirty="0"/>
              <a:t>million in research awards</a:t>
            </a:r>
          </a:p>
          <a:p>
            <a:pPr lvl="1"/>
            <a:r>
              <a:rPr lang="en-US" sz="3000" b="1" dirty="0"/>
              <a:t>4 research </a:t>
            </a:r>
            <a:r>
              <a:rPr lang="en-US" sz="3000" b="1" dirty="0" smtClean="0"/>
              <a:t>centers</a:t>
            </a:r>
          </a:p>
          <a:p>
            <a:pPr lvl="2"/>
            <a:r>
              <a:rPr lang="en-US" sz="2800" b="1" dirty="0" smtClean="0"/>
              <a:t>Pharmacogenomics (Personalized Medicine)</a:t>
            </a:r>
          </a:p>
          <a:p>
            <a:pPr lvl="2"/>
            <a:r>
              <a:rPr lang="en-US" sz="2800" b="1" dirty="0" smtClean="0"/>
              <a:t>Natural Products</a:t>
            </a:r>
          </a:p>
          <a:p>
            <a:pPr lvl="2"/>
            <a:r>
              <a:rPr lang="en-US" sz="2800" b="1" dirty="0" err="1" smtClean="0"/>
              <a:t>Pharmacometrics</a:t>
            </a:r>
            <a:r>
              <a:rPr lang="en-US" sz="2800" b="1" dirty="0" smtClean="0"/>
              <a:t> </a:t>
            </a:r>
            <a:r>
              <a:rPr lang="en-US" sz="2800" b="1" dirty="0"/>
              <a:t>and Systems </a:t>
            </a:r>
            <a:r>
              <a:rPr lang="en-US" sz="2800" b="1" dirty="0" smtClean="0"/>
              <a:t>Pharmacology</a:t>
            </a:r>
          </a:p>
          <a:p>
            <a:pPr lvl="2"/>
            <a:r>
              <a:rPr lang="en-US" sz="2800" b="1" dirty="0" smtClean="0"/>
              <a:t>Food </a:t>
            </a:r>
            <a:r>
              <a:rPr lang="en-US" sz="2800" b="1" dirty="0"/>
              <a:t>Drug Interaction </a:t>
            </a:r>
            <a:r>
              <a:rPr lang="en-US" sz="2800" b="1" dirty="0" smtClean="0"/>
              <a:t>Research</a:t>
            </a:r>
          </a:p>
          <a:p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26480" y="4806002"/>
            <a:ext cx="1405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1000" y="3600450"/>
            <a:ext cx="17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420188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it mean to you that we are Top 10?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Environment</a:t>
            </a:r>
          </a:p>
          <a:p>
            <a:endParaRPr lang="en-US" sz="800" dirty="0" smtClean="0"/>
          </a:p>
          <a:p>
            <a:r>
              <a:rPr lang="en-US" dirty="0" smtClean="0"/>
              <a:t>Capacity</a:t>
            </a:r>
          </a:p>
          <a:p>
            <a:endParaRPr lang="en-US" sz="800" dirty="0" smtClean="0"/>
          </a:p>
          <a:p>
            <a:r>
              <a:rPr lang="en-US" dirty="0" smtClean="0"/>
              <a:t>Engagement</a:t>
            </a:r>
          </a:p>
          <a:p>
            <a:endParaRPr lang="en-US" sz="800" dirty="0" smtClean="0"/>
          </a:p>
          <a:p>
            <a:r>
              <a:rPr lang="en-US" dirty="0" smtClean="0"/>
              <a:t>Outcomes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48706"/>
            <a:ext cx="4038600" cy="30289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EEE6-5996-4DDA-AA16-3A8E81AB7851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770" y="1752600"/>
            <a:ext cx="3810000" cy="25908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latin typeface="+mn-lt"/>
              </a:rPr>
              <a:t>Become a collaborative healthcare team member</a:t>
            </a:r>
          </a:p>
          <a:p>
            <a:pPr lvl="1"/>
            <a:r>
              <a:rPr lang="en-US" sz="2000" dirty="0" smtClean="0"/>
              <a:t>As the team’s pharmacist, you will be respected for your contributions to patient care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1549" y="57943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UF </a:t>
            </a:r>
            <a:r>
              <a:rPr lang="en-US" sz="4000" dirty="0" err="1" smtClean="0">
                <a:solidFill>
                  <a:schemeClr val="accent1">
                    <a:lumMod val="50000"/>
                  </a:schemeClr>
                </a:solidFill>
              </a:rPr>
              <a:t>Pharm.D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Curriculum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2925" y="1229380"/>
            <a:ext cx="8058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Builds 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strengths that prepare you for career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/>
        </p:blipFill>
        <p:spPr>
          <a:xfrm>
            <a:off x="4572596" y="1981200"/>
            <a:ext cx="4122082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419600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Solve the most challenging problems in practice</a:t>
            </a:r>
          </a:p>
          <a:p>
            <a:pPr lvl="2"/>
            <a:r>
              <a:rPr lang="en-US" sz="2000" dirty="0"/>
              <a:t>Learn an evidence-based problem-solving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Lead change</a:t>
            </a:r>
          </a:p>
          <a:p>
            <a:pPr lvl="2"/>
            <a:r>
              <a:rPr lang="en-US" sz="2000" dirty="0"/>
              <a:t>The pharmacy profession and the US healthcare system are changing and leaders are needed</a:t>
            </a:r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2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UF Pharm.D. Curriculum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493395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 smtClean="0"/>
              <a:t>Become a respected healthcare professional</a:t>
            </a:r>
          </a:p>
          <a:p>
            <a:pPr lvl="1"/>
            <a:r>
              <a:rPr lang="en-US" sz="2800" dirty="0" smtClean="0"/>
              <a:t>Develop high personal standards for practice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3200" b="1" dirty="0" smtClean="0"/>
              <a:t>Develop a unique set of skills known to enhance an individual’s career.  </a:t>
            </a:r>
            <a:r>
              <a:rPr lang="en-US" sz="3200" dirty="0" smtClean="0"/>
              <a:t>For example:</a:t>
            </a:r>
          </a:p>
          <a:p>
            <a:pPr lvl="1"/>
            <a:r>
              <a:rPr lang="en-US" sz="2600" dirty="0" smtClean="0"/>
              <a:t>Innovative mindset</a:t>
            </a:r>
          </a:p>
          <a:p>
            <a:pPr lvl="1"/>
            <a:r>
              <a:rPr lang="en-US" sz="2600" dirty="0" smtClean="0"/>
              <a:t>Self-directed learner</a:t>
            </a:r>
          </a:p>
          <a:p>
            <a:pPr lvl="1"/>
            <a:r>
              <a:rPr lang="en-US" sz="2600" dirty="0" smtClean="0"/>
              <a:t>Effective communicator during difficult conversations</a:t>
            </a:r>
          </a:p>
          <a:p>
            <a:pPr lvl="1"/>
            <a:r>
              <a:rPr lang="en-US" sz="2600" dirty="0" smtClean="0"/>
              <a:t>An advocate for patients and the pharmacy profession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905000"/>
            <a:ext cx="3438023" cy="35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143C5-5A03-4EAE-A71F-3868E581DCF8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0" y="0"/>
            <a:ext cx="802494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4898" y="3962400"/>
            <a:ext cx="3886200" cy="7946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3366"/>
                </a:solidFill>
                <a:effectLst/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cap="small" dirty="0" smtClean="0"/>
              <a:t>Learning is the </a:t>
            </a:r>
            <a:r>
              <a:rPr lang="en-US" sz="3600" u="sng" cap="small" dirty="0" smtClean="0"/>
              <a:t>Same</a:t>
            </a:r>
            <a:r>
              <a:rPr lang="en-US" sz="3600" cap="small" dirty="0" smtClean="0"/>
              <a:t> </a:t>
            </a:r>
            <a:br>
              <a:rPr lang="en-US" sz="3600" cap="small" dirty="0" smtClean="0"/>
            </a:br>
            <a:r>
              <a:rPr lang="en-US" sz="3600" cap="small" dirty="0" smtClean="0"/>
              <a:t>on All Campuses</a:t>
            </a:r>
            <a:endParaRPr lang="en-US" sz="3600" cap="small" dirty="0"/>
          </a:p>
        </p:txBody>
      </p:sp>
    </p:spTree>
    <p:extLst>
      <p:ext uri="{BB962C8B-B14F-4D97-AF65-F5344CB8AC3E}">
        <p14:creationId xmlns:p14="http://schemas.microsoft.com/office/powerpoint/2010/main" val="35892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89" y="365126"/>
            <a:ext cx="7886700" cy="70167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Pharm.D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. Curriculum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108" y="1406849"/>
            <a:ext cx="2722958" cy="8239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Year 1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Foundations for practice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8377" y="2252676"/>
            <a:ext cx="2722958" cy="1512458"/>
          </a:xfrm>
        </p:spPr>
        <p:txBody>
          <a:bodyPr>
            <a:noAutofit/>
          </a:bodyPr>
          <a:lstStyle/>
          <a:p>
            <a:r>
              <a:rPr lang="en-US" sz="2000" dirty="0" smtClean="0"/>
              <a:t>Develop foundational knowledge and skills.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352800" y="1393052"/>
            <a:ext cx="2722958" cy="8239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Years 2 and 3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Learn in the context of patient care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342714" y="2262527"/>
            <a:ext cx="2722958" cy="24758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Expand  and apply your pharmacy knowledge &amp; skills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258521" y="1381832"/>
            <a:ext cx="2722958" cy="8239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Year 4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Demonstrate in practice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067159" y="2329128"/>
            <a:ext cx="2722958" cy="36845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Perform pharmacist responsibilities in actual practice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90104"/>
            <a:ext cx="1978959" cy="17259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33" y="3386767"/>
            <a:ext cx="1941974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" y="3034957"/>
            <a:ext cx="1550122" cy="1657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71" y="3540398"/>
            <a:ext cx="2038874" cy="1141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53" y="5626373"/>
            <a:ext cx="668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Continuous Professional Practice Skills laboratories</a:t>
            </a:r>
            <a:r>
              <a:rPr lang="en-US" dirty="0" smtClean="0"/>
              <a:t>– </a:t>
            </a:r>
          </a:p>
          <a:p>
            <a:r>
              <a:rPr lang="en-US" dirty="0" smtClean="0"/>
              <a:t>perform practice tasks and learn through feedback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8377" y="5663490"/>
            <a:ext cx="5516030" cy="34134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7379" y="6260485"/>
            <a:ext cx="8162733" cy="34134"/>
          </a:xfrm>
          <a:prstGeom prst="straightConnector1">
            <a:avLst/>
          </a:prstGeom>
          <a:ln w="539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50" y="6248400"/>
            <a:ext cx="834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Co-Curriculum &amp; Continuous Personal and Professional Development  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prepare for career success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2408" y="4657480"/>
            <a:ext cx="394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Introductory Practice Experiences –</a:t>
            </a:r>
          </a:p>
          <a:p>
            <a:endParaRPr lang="en-US" b="1" dirty="0"/>
          </a:p>
          <a:p>
            <a:r>
              <a:rPr lang="en-US" b="1" dirty="0" smtClean="0"/>
              <a:t> </a:t>
            </a:r>
            <a:r>
              <a:rPr lang="en-US" dirty="0" smtClean="0"/>
              <a:t>community                hospital 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20004" y="5119145"/>
            <a:ext cx="772776" cy="0"/>
          </a:xfrm>
          <a:prstGeom prst="straightConnector1">
            <a:avLst/>
          </a:prstGeom>
          <a:ln w="539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156039" y="5119145"/>
            <a:ext cx="772776" cy="0"/>
          </a:xfrm>
          <a:prstGeom prst="straightConnector1">
            <a:avLst/>
          </a:prstGeom>
          <a:ln w="539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98500" y="645739"/>
            <a:ext cx="8140700" cy="8782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smtClean="0">
                <a:solidFill>
                  <a:schemeClr val="tx1"/>
                </a:solidFill>
              </a:rPr>
              <a:t>How You Will Learn:  </a:t>
            </a:r>
            <a:r>
              <a:rPr lang="en-US" alt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Blended Learning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457980"/>
            <a:ext cx="526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Online/Independent Study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23" y="2014250"/>
            <a:ext cx="2089534" cy="1567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460436"/>
            <a:ext cx="372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Face-to-Face Classroom Learning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3496270"/>
            <a:ext cx="257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Video lectures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Online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Virtual simulations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0150" y="357247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Collaborative learning in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Skills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Electronic Medical Records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02" y="4505980"/>
            <a:ext cx="356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Co-Curricular Activities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01647" y="4971871"/>
            <a:ext cx="374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Health Screenings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Professional </a:t>
            </a:r>
            <a:br>
              <a:rPr lang="en-US" dirty="0" smtClean="0"/>
            </a:br>
            <a:r>
              <a:rPr lang="en-US" dirty="0" smtClean="0"/>
              <a:t>Organization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Cultural experiences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95913"/>
            <a:ext cx="1714500" cy="1143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68850" y="4666721"/>
            <a:ext cx="2025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Experiential</a:t>
            </a:r>
            <a:br>
              <a:rPr lang="en-US" sz="2800" dirty="0" smtClean="0"/>
            </a:br>
            <a:r>
              <a:rPr lang="en-US" sz="2800" dirty="0" smtClean="0"/>
              <a:t>Learning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/>
          <a:stretch/>
        </p:blipFill>
        <p:spPr>
          <a:xfrm>
            <a:off x="6877050" y="4876800"/>
            <a:ext cx="1873250" cy="1806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1" y="1950120"/>
            <a:ext cx="2317413" cy="1546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0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65184" y="690266"/>
          <a:ext cx="8613637" cy="6013620"/>
        </p:xfrm>
        <a:graphic>
          <a:graphicData uri="http://schemas.openxmlformats.org/drawingml/2006/table">
            <a:tbl>
              <a:tblPr/>
              <a:tblGrid>
                <a:gridCol w="232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80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</a:tblGrid>
              <a:tr h="31032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Sept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Oct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Nov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Dec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March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April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003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A2C7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Principles of </a:t>
                      </a:r>
                    </a:p>
                    <a:p>
                      <a:pPr marL="0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 Centered Care </a:t>
                      </a:r>
                    </a:p>
                    <a:p>
                      <a:pPr marL="0" indent="0" algn="l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Communication, </a:t>
                      </a:r>
                    </a:p>
                    <a:p>
                      <a:pPr marL="0" indent="0" algn="l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Pharmaceutical Care, patient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workup,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Informatics &amp; Patient Safety</a:t>
                      </a: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indent="0" algn="l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Cr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61913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Pathophysiology &amp; </a:t>
                      </a:r>
                      <a:b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Patient Assessment I</a:t>
                      </a:r>
                    </a:p>
                    <a:p>
                      <a:pPr marL="61913" indent="0" algn="l" rtl="0" fontAlgn="ctr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ctr"/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Cr Hr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Development/Remediation</a:t>
                      </a:r>
                    </a:p>
                    <a:p>
                      <a:endParaRPr lang="en-US" sz="2000" dirty="0"/>
                    </a:p>
                  </a:txBody>
                  <a:tcPr marL="3756" marR="3756" marT="5008" marB="0" vert="vert27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Semester Break</a:t>
                      </a:r>
                    </a:p>
                  </a:txBody>
                  <a:tcPr marL="3756" marR="3756" marT="5008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61913" indent="0"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Pathophysiology &amp; 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 Assessment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</a:p>
                    <a:p>
                      <a:pPr algn="l" rtl="0" fontAlgn="ctr"/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Cr Hr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Spring Break</a:t>
                      </a:r>
                    </a:p>
                  </a:txBody>
                  <a:tcPr marL="3756" marR="3756" marT="5008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619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Patient Care 1: </a:t>
                      </a:r>
                    </a:p>
                    <a:p>
                      <a:pPr marL="619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Integrated Module on Self-Care, OTC, drug supplements/herbals, etc.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19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Cr Hr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Capstone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Assessment /Remediation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756" marR="3756" marT="5008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Community IPPE/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Remediation/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 Break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756" marR="3756" marT="5008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6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Population 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determinants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dispari-ties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wellness strategies 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Cr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 of Medicinal Chemistry and Pharmacology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medicinal chemistry and pharmacology.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Structure Activity Relationships; Molecular  and cellular mechanisms of action.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Cr Hr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008" marR="5008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1913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 of Medicinal Chemistry and Pharmacology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II</a:t>
                      </a:r>
                      <a:endParaRPr lang="en-US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 continued.</a:t>
                      </a:r>
                    </a:p>
                    <a:p>
                      <a:pPr marL="61913" indent="0" algn="l" rtl="0" fontAlgn="ctr"/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 Hr</a:t>
                      </a: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1913" indent="0" algn="l" rtl="0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 of Evidence -Based Practice</a:t>
                      </a:r>
                    </a:p>
                    <a:p>
                      <a:pPr marL="61913" indent="0" algn="l" rtl="0" fontAlgn="t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Biostatistics; health Information retrieval and evaluation; literature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evaluation;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evidence-based medicine/pharmacy .</a:t>
                      </a:r>
                    </a:p>
                    <a:p>
                      <a:pPr marL="61913" indent="0" algn="l" rtl="0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 Cr Hr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t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4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Personal &amp; Professional Development I 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Critical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Thinking, Problem-solving,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Interprofessional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Collaborator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Self-Awareness,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Patient Advocacy; Leadership;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Innovation; Educator; 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 Hr</a:t>
                      </a: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08" marR="5008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pPr marL="61913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Drug Delivery Systems</a:t>
                      </a:r>
                    </a:p>
                    <a:p>
                      <a:pPr algn="l" rtl="0" fontAlgn="ctr"/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r>
                        <a:rPr lang="en-US" sz="1000" dirty="0" smtClean="0"/>
                        <a:t>Drug formulations, as well as devices used for drug delivery and targeted drug delivery.</a:t>
                      </a:r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ctr"/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Cr Hr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1913" indent="0" algn="l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Principles of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Drug Therapy Individualization</a:t>
                      </a:r>
                      <a:endParaRPr lang="en-US" sz="12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61913" indent="0" algn="l" rtl="0" fontAlgn="ctr"/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Mechanisms underlying variability in drug response. Includes principles of biopharmaceutics, pharmacokinetics, and </a:t>
                      </a:r>
                      <a:r>
                        <a:rPr lang="en-US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pharmacogenetics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Special populations</a:t>
                      </a:r>
                      <a:endParaRPr lang="en-US" sz="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/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Cr Hr</a:t>
                      </a:r>
                      <a:endParaRPr lang="en-US" sz="105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Principles of Systems-</a:t>
                      </a:r>
                    </a:p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Based Practice</a:t>
                      </a:r>
                    </a:p>
                    <a:p>
                      <a:pPr marL="61913" indent="0" algn="l" rtl="0" fontAlgn="t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Health care delivery systems  including Medication use systems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(informatics &amp; patient safety at the systems level).  Insurance and assisting patients with coverage issues</a:t>
                      </a:r>
                    </a:p>
                    <a:p>
                      <a:pPr marL="61913" indent="0" algn="l" rtl="0" fontAlgn="t"/>
                      <a:r>
                        <a:rPr lang="en-US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 Cr Hr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19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&amp; Professional Development II</a:t>
                      </a:r>
                    </a:p>
                    <a:p>
                      <a:pPr marL="619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Principles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Law and Ethics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61913" indent="0" algn="l" rtl="0" fontAlgn="ctr">
                        <a:spcAft>
                          <a:spcPts val="600"/>
                        </a:spcAft>
                      </a:pP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Cr Hr</a:t>
                      </a:r>
                      <a:endParaRPr lang="en-US" sz="9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571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&amp; Professional Development II</a:t>
                      </a:r>
                    </a:p>
                    <a:p>
                      <a:endParaRPr lang="en-US" sz="1000" dirty="0" smtClean="0"/>
                    </a:p>
                    <a:p>
                      <a:pPr marL="60325" indent="0"/>
                      <a:r>
                        <a:rPr lang="en-US" sz="900" dirty="0" smtClean="0"/>
                        <a:t>Continued.</a:t>
                      </a:r>
                      <a:endParaRPr lang="en-US" sz="900" dirty="0"/>
                    </a:p>
                  </a:txBody>
                  <a:tcPr marL="3756" marR="3756" marT="50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3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marL="61913" indent="0" algn="l" rtl="0" fontAlgn="ctr">
                        <a:lnSpc>
                          <a:spcPts val="800"/>
                        </a:lnSpc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Interprofessional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IFH:  A requirement of the Personal and Professional Development Courses; Hours count towards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IPPE.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1913" indent="0" algn="l" rtl="0" fontAlgn="ctr">
                        <a:lnSpc>
                          <a:spcPts val="800"/>
                        </a:lnSpc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marL="5715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Interprofessional Education 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IFH – ongoing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marL="55563" marR="0" indent="0" algn="l" defTabSz="914400" rtl="0" eaLnBrk="1" fontAlgn="ctr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Professional Practice Skills I (</a:t>
                      </a:r>
                      <a:r>
                        <a:rPr lang="en-US" sz="1050" b="1" i="1" dirty="0" smtClean="0"/>
                        <a:t>1 Cr Hr)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 interviewing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ommunications, patient assessment, compounding.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55563" marR="0" indent="0" algn="l" defTabSz="914400" rtl="0" eaLnBrk="1" fontAlgn="ctr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marL="55563" marR="0" indent="0" algn="l" defTabSz="914400" rtl="0" eaLnBrk="1" fontAlgn="ctr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Professional Practice Skills II </a:t>
                      </a:r>
                      <a:r>
                        <a:rPr lang="en-US" sz="1050" b="1" i="1" dirty="0" smtClean="0"/>
                        <a:t>(1 Cr Hr)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 assessment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compounding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communications (continues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), Drug Information, literature evaluation, patient self-care, dispensing, patient safety.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756" marR="3756" marT="500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1411" y="304800"/>
            <a:ext cx="724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UFRx</a:t>
            </a:r>
            <a:r>
              <a:rPr lang="en-US" sz="2400" b="1" dirty="0" smtClean="0">
                <a:solidFill>
                  <a:prstClr val="black"/>
                </a:solidFill>
              </a:rPr>
              <a:t> PharmD – 1PD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067" y="5638800"/>
            <a:ext cx="13716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Milestone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556" y="1171870"/>
            <a:ext cx="7886700" cy="968605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GatoRx</a:t>
            </a:r>
            <a:r>
              <a:rPr lang="en-US" dirty="0">
                <a:solidFill>
                  <a:srgbClr val="0000FF"/>
                </a:solidFill>
              </a:rPr>
              <a:t> Class of </a:t>
            </a:r>
            <a:r>
              <a:rPr lang="en-US" dirty="0" smtClean="0">
                <a:solidFill>
                  <a:srgbClr val="0000FF"/>
                </a:solidFill>
              </a:rPr>
              <a:t>2022 </a:t>
            </a:r>
            <a:r>
              <a:rPr lang="en-US" dirty="0">
                <a:solidFill>
                  <a:srgbClr val="92A9B9">
                    <a:lumMod val="50000"/>
                  </a:srgbClr>
                </a:solidFill>
              </a:rPr>
              <a:t/>
            </a:r>
            <a:br>
              <a:rPr lang="en-US" dirty="0">
                <a:solidFill>
                  <a:srgbClr val="92A9B9">
                    <a:lumMod val="50000"/>
                  </a:srgbClr>
                </a:solidFill>
              </a:rPr>
            </a:b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9557" y="1626178"/>
            <a:ext cx="1538071" cy="189114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273</a:t>
            </a:r>
          </a:p>
          <a:p>
            <a:pPr marL="0" indent="0">
              <a:buNone/>
            </a:pPr>
            <a:r>
              <a:rPr lang="en-US" dirty="0" smtClean="0"/>
              <a:t> Students</a:t>
            </a:r>
            <a:endParaRPr lang="en-US" dirty="0"/>
          </a:p>
        </p:txBody>
      </p:sp>
      <p:sp>
        <p:nvSpPr>
          <p:cNvPr id="9" name="Left Brace 8"/>
          <p:cNvSpPr/>
          <p:nvPr/>
        </p:nvSpPr>
        <p:spPr>
          <a:xfrm>
            <a:off x="1598535" y="1791709"/>
            <a:ext cx="311728" cy="2113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2108953" y="1787184"/>
            <a:ext cx="1226343" cy="5810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096038" y="2528772"/>
            <a:ext cx="1226343" cy="5810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2096038" y="3271503"/>
            <a:ext cx="1226343" cy="5810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2211077" y="1849875"/>
            <a:ext cx="10390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83</a:t>
            </a:r>
          </a:p>
          <a:p>
            <a:pPr algn="ctr"/>
            <a:r>
              <a:rPr lang="en-US" sz="1350" dirty="0"/>
              <a:t>Orlando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0151" y="2586525"/>
            <a:ext cx="10390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49</a:t>
            </a:r>
          </a:p>
          <a:p>
            <a:pPr algn="ctr"/>
            <a:r>
              <a:rPr lang="en-US" sz="1350" dirty="0"/>
              <a:t>Jacksonville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89664" y="3337582"/>
            <a:ext cx="10390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141</a:t>
            </a:r>
          </a:p>
          <a:p>
            <a:pPr algn="ctr"/>
            <a:r>
              <a:rPr lang="en-US" sz="1350" dirty="0"/>
              <a:t>Gainesville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1862638023"/>
              </p:ext>
            </p:extLst>
          </p:nvPr>
        </p:nvGraphicFramePr>
        <p:xfrm>
          <a:off x="1219200" y="4014235"/>
          <a:ext cx="2985919" cy="215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1969805256"/>
              </p:ext>
            </p:extLst>
          </p:nvPr>
        </p:nvGraphicFramePr>
        <p:xfrm>
          <a:off x="4930118" y="4150216"/>
          <a:ext cx="3048000" cy="202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878535331"/>
              </p:ext>
            </p:extLst>
          </p:nvPr>
        </p:nvGraphicFramePr>
        <p:xfrm>
          <a:off x="3749143" y="1524000"/>
          <a:ext cx="5409951" cy="276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713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1:00		Welcome / Curriculum Overview</a:t>
            </a:r>
          </a:p>
          <a:p>
            <a:pPr marL="0" indent="0">
              <a:buNone/>
            </a:pPr>
            <a:r>
              <a:rPr lang="en-US" b="1" dirty="0" smtClean="0"/>
              <a:t>1:20		Pre-Professional Courses/Admission 			Criteria/Application Procedures</a:t>
            </a:r>
            <a:endParaRPr lang="en-US" sz="2600" b="1" dirty="0" smtClean="0"/>
          </a:p>
          <a:p>
            <a:pPr marL="0" indent="0">
              <a:buNone/>
            </a:pPr>
            <a:r>
              <a:rPr lang="en-US" b="1" dirty="0" smtClean="0"/>
              <a:t>1:50		Careers in Pharmacy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sz="2600" b="1" dirty="0" smtClean="0"/>
              <a:t>- Faculty Panel</a:t>
            </a:r>
          </a:p>
          <a:p>
            <a:pPr marL="0" indent="0">
              <a:buNone/>
            </a:pPr>
            <a:r>
              <a:rPr lang="en-US" b="1" dirty="0" smtClean="0"/>
              <a:t>2:20		Student Life Panel</a:t>
            </a:r>
          </a:p>
          <a:p>
            <a:pPr marL="0" indent="0">
              <a:buNone/>
            </a:pPr>
            <a:r>
              <a:rPr lang="en-US" b="1" dirty="0" smtClean="0"/>
              <a:t>2:45		Making Yourself Competitive for 			Pharmacy School Admission</a:t>
            </a:r>
          </a:p>
          <a:p>
            <a:pPr marL="0" indent="0">
              <a:buNone/>
            </a:pPr>
            <a:r>
              <a:rPr lang="en-US" b="1" dirty="0" smtClean="0"/>
              <a:t>3:00		Guided Tours &amp; Advising</a:t>
            </a:r>
          </a:p>
          <a:p>
            <a:pPr marL="0" indent="0">
              <a:buNone/>
            </a:pPr>
            <a:r>
              <a:rPr lang="en-US" b="1" dirty="0" smtClean="0"/>
              <a:t>3:15		Dessert Reception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the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73" y="533400"/>
            <a:ext cx="7886700" cy="1024114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GatoRx</a:t>
            </a:r>
            <a:r>
              <a:rPr lang="en-US" dirty="0">
                <a:solidFill>
                  <a:srgbClr val="0000FF"/>
                </a:solidFill>
              </a:rPr>
              <a:t> Class of </a:t>
            </a:r>
            <a:r>
              <a:rPr lang="en-US" dirty="0" smtClean="0">
                <a:solidFill>
                  <a:srgbClr val="0000FF"/>
                </a:solidFill>
              </a:rPr>
              <a:t>2022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514"/>
          <a:stretch/>
        </p:blipFill>
        <p:spPr>
          <a:xfrm>
            <a:off x="3607670" y="2974952"/>
            <a:ext cx="2007030" cy="932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733" y="1976517"/>
            <a:ext cx="39961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</a:rPr>
              <a:t>Science GPA = 3.37 (mean)</a:t>
            </a:r>
          </a:p>
          <a:p>
            <a:r>
              <a:rPr lang="en-US" sz="2700" dirty="0">
                <a:solidFill>
                  <a:srgbClr val="000000"/>
                </a:solidFill>
              </a:rPr>
              <a:t>	Q1 = 3.09</a:t>
            </a:r>
          </a:p>
          <a:p>
            <a:r>
              <a:rPr lang="en-US" sz="2700" dirty="0">
                <a:solidFill>
                  <a:srgbClr val="000000"/>
                </a:solidFill>
              </a:rPr>
              <a:t>	Q3 = 3.72</a:t>
            </a: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416" y="4570007"/>
            <a:ext cx="57159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</a:rPr>
              <a:t>76% of students have a B.S./B.A. degree</a:t>
            </a:r>
          </a:p>
          <a:p>
            <a:r>
              <a:rPr lang="en-US" sz="2700" dirty="0">
                <a:solidFill>
                  <a:srgbClr val="000000"/>
                </a:solidFill>
              </a:rPr>
              <a:t>40% attended UF</a:t>
            </a: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7222" y="2976577"/>
            <a:ext cx="3853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76</a:t>
            </a:r>
            <a:r>
              <a:rPr lang="en-US" sz="2700" baseline="30000" dirty="0"/>
              <a:t>th</a:t>
            </a:r>
            <a:r>
              <a:rPr lang="en-US" sz="2700" dirty="0"/>
              <a:t> percentile (mean)</a:t>
            </a:r>
          </a:p>
          <a:p>
            <a:r>
              <a:rPr lang="en-US" sz="2700" dirty="0"/>
              <a:t>	Q1 = 66</a:t>
            </a:r>
          </a:p>
          <a:p>
            <a:r>
              <a:rPr lang="en-US" sz="2700" dirty="0"/>
              <a:t>	Q3 = 90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992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655" y="609600"/>
            <a:ext cx="8229600" cy="1066800"/>
          </a:xfrm>
        </p:spPr>
        <p:txBody>
          <a:bodyPr/>
          <a:lstStyle/>
          <a:p>
            <a:r>
              <a:rPr lang="en-US" dirty="0" smtClean="0"/>
              <a:t>Scholarships for Admitted Students</a:t>
            </a:r>
            <a:endParaRPr lang="en-US" dirty="0"/>
          </a:p>
        </p:txBody>
      </p:sp>
      <p:pic>
        <p:nvPicPr>
          <p:cNvPr id="1026" name="Picture 2" descr="Image result for transparent dollar b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7075">
            <a:off x="4810308" y="3467749"/>
            <a:ext cx="3631841" cy="1568617"/>
          </a:xfrm>
          <a:prstGeom prst="rect">
            <a:avLst/>
          </a:prstGeom>
          <a:blipFill dpi="0" rotWithShape="1">
            <a:blip r:embed="rId4">
              <a:alphaModFix amt="18000"/>
            </a:blip>
            <a:srcRect/>
            <a:tile tx="0" ty="0" sx="100000" sy="100000" flip="none" algn="tl"/>
          </a:blipFill>
        </p:spPr>
      </p:pic>
      <p:sp>
        <p:nvSpPr>
          <p:cNvPr id="6" name="TextBox 5"/>
          <p:cNvSpPr txBox="1"/>
          <p:nvPr/>
        </p:nvSpPr>
        <p:spPr>
          <a:xfrm>
            <a:off x="685800" y="24384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lgerian" panose="04020705040A02060702" pitchFamily="82" charset="0"/>
              </a:rPr>
              <a:t>&gt; $</a:t>
            </a:r>
            <a:r>
              <a:rPr lang="en-US" sz="6000" dirty="0" smtClean="0">
                <a:latin typeface="Algerian" panose="04020705040A02060702" pitchFamily="82" charset="0"/>
              </a:rPr>
              <a:t>200,000</a:t>
            </a:r>
            <a:endParaRPr lang="en-US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7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Admissions	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Tom Robertson, </a:t>
            </a:r>
            <a:r>
              <a:rPr lang="en-US" dirty="0" err="1" smtClean="0"/>
              <a:t>Ed.D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248400"/>
            <a:ext cx="2133600" cy="365125"/>
          </a:xfrm>
        </p:spPr>
        <p:txBody>
          <a:bodyPr/>
          <a:lstStyle/>
          <a:p>
            <a:fld id="{7486DE87-1890-4A26-BBEA-8CD2AF2B35B3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248400"/>
            <a:ext cx="3962400" cy="365125"/>
          </a:xfrm>
        </p:spPr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8400"/>
            <a:ext cx="2133600" cy="365125"/>
          </a:xfrm>
        </p:spPr>
        <p:txBody>
          <a:bodyPr/>
          <a:lstStyle/>
          <a:p>
            <a:fld id="{A883E6EB-A06E-4C82-9494-7937E06F2A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7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Pharmacy pre-</a:t>
            </a:r>
            <a:r>
              <a:rPr lang="en-US" dirty="0" err="1" smtClean="0"/>
              <a:t>reqs</a:t>
            </a:r>
            <a:endParaRPr lang="en-US" dirty="0" smtClean="0"/>
          </a:p>
          <a:p>
            <a:r>
              <a:rPr lang="en-US" dirty="0" smtClean="0"/>
              <a:t>General education coursework required by UF or AA degree</a:t>
            </a:r>
          </a:p>
          <a:p>
            <a:r>
              <a:rPr lang="en-US" dirty="0"/>
              <a:t>PCAT (</a:t>
            </a:r>
            <a:r>
              <a:rPr lang="en-US" dirty="0">
                <a:hlinkClick r:id="rId2"/>
              </a:rPr>
              <a:t>http://pcatweb.info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Foreign language requirement</a:t>
            </a:r>
          </a:p>
          <a:p>
            <a:r>
              <a:rPr lang="en-US" dirty="0" smtClean="0"/>
              <a:t>Holistic admissions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hlinkClick r:id="rId3"/>
              </a:rPr>
              <a:t>https://admissions.pharmacy.ufl.edu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Admission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01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Pre-Pharmacy Course Requirements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Gen </a:t>
            </a:r>
            <a:r>
              <a:rPr lang="en-US" dirty="0" err="1" smtClean="0"/>
              <a:t>Chem</a:t>
            </a:r>
            <a:r>
              <a:rPr lang="en-US" dirty="0" smtClean="0"/>
              <a:t> I and II w/labs</a:t>
            </a:r>
          </a:p>
          <a:p>
            <a:pPr lvl="1"/>
            <a:r>
              <a:rPr lang="en-US" dirty="0" smtClean="0"/>
              <a:t>Organic Chemistry I and II w/labs</a:t>
            </a:r>
          </a:p>
          <a:p>
            <a:pPr lvl="1"/>
            <a:r>
              <a:rPr lang="en-US" dirty="0" smtClean="0"/>
              <a:t>Biochemistry</a:t>
            </a:r>
          </a:p>
          <a:p>
            <a:r>
              <a:rPr lang="en-US" dirty="0" smtClean="0"/>
              <a:t>Biology</a:t>
            </a:r>
          </a:p>
          <a:p>
            <a:pPr lvl="1"/>
            <a:r>
              <a:rPr lang="en-US" dirty="0" smtClean="0"/>
              <a:t>Biology I and II w/labs</a:t>
            </a:r>
          </a:p>
          <a:p>
            <a:pPr lvl="1"/>
            <a:r>
              <a:rPr lang="en-US" dirty="0" smtClean="0"/>
              <a:t>Microbiology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Anatomy and Physiology I and II w/labs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Mathematics</a:t>
            </a:r>
          </a:p>
          <a:p>
            <a:pPr lvl="1"/>
            <a:r>
              <a:rPr lang="en-US" dirty="0" smtClean="0"/>
              <a:t>Analytical Geometry with Calculus I</a:t>
            </a:r>
          </a:p>
          <a:p>
            <a:pPr lvl="1"/>
            <a:r>
              <a:rPr lang="en-US" dirty="0" smtClean="0"/>
              <a:t>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95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Step 1:  </a:t>
            </a:r>
            <a:r>
              <a:rPr lang="en-US" dirty="0" err="1" smtClean="0"/>
              <a:t>PharmCAS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http://www.pharmcas.org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  <a:p>
            <a:pPr lvl="1"/>
            <a:r>
              <a:rPr lang="en-US" sz="2600" dirty="0" smtClean="0"/>
              <a:t>PCAT scores</a:t>
            </a:r>
          </a:p>
          <a:p>
            <a:pPr lvl="1"/>
            <a:r>
              <a:rPr lang="en-US" sz="2600" dirty="0" smtClean="0"/>
              <a:t>Official Transcripts</a:t>
            </a:r>
          </a:p>
          <a:p>
            <a:pPr lvl="1"/>
            <a:r>
              <a:rPr lang="en-US" sz="2600" dirty="0" smtClean="0"/>
              <a:t>Two letters of recommendation</a:t>
            </a:r>
          </a:p>
          <a:p>
            <a:pPr lvl="1"/>
            <a:endParaRPr lang="en-US" sz="2600" dirty="0"/>
          </a:p>
          <a:p>
            <a:r>
              <a:rPr lang="en-US" dirty="0"/>
              <a:t>Step 2:  University of Florida</a:t>
            </a:r>
          </a:p>
          <a:p>
            <a:pPr lvl="1"/>
            <a:r>
              <a:rPr lang="en-US" sz="2600" dirty="0" smtClean="0"/>
              <a:t>After invited for interview, complete online </a:t>
            </a:r>
            <a:r>
              <a:rPr lang="en-US" sz="2600" dirty="0"/>
              <a:t>application for </a:t>
            </a:r>
            <a:r>
              <a:rPr lang="en-US" sz="2600" dirty="0" smtClean="0"/>
              <a:t>UF</a:t>
            </a:r>
            <a:endParaRPr lang="en-US" sz="2600" dirty="0"/>
          </a:p>
          <a:p>
            <a:pPr lvl="1"/>
            <a:r>
              <a:rPr lang="en-US" sz="2600" dirty="0"/>
              <a:t>http://</a:t>
            </a:r>
            <a:r>
              <a:rPr lang="en-US" sz="2600" dirty="0" smtClean="0"/>
              <a:t>www.admissions.ufl.edu/apply/professional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Deadline for Fall 2019 applications is Feb 1, 2019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sz="2600" dirty="0">
                <a:solidFill>
                  <a:srgbClr val="C00000"/>
                </a:solidFill>
              </a:rPr>
              <a:t>The earlier the better</a:t>
            </a:r>
            <a:r>
              <a:rPr lang="en-US" sz="2600" dirty="0" smtClean="0">
                <a:solidFill>
                  <a:srgbClr val="C00000"/>
                </a:solidFill>
              </a:rPr>
              <a:t>!</a:t>
            </a:r>
          </a:p>
          <a:p>
            <a:pPr lvl="1"/>
            <a:r>
              <a:rPr lang="en-US" sz="2600" dirty="0" smtClean="0">
                <a:solidFill>
                  <a:srgbClr val="C00000"/>
                </a:solidFill>
              </a:rPr>
              <a:t>Early Decision!</a:t>
            </a:r>
          </a:p>
          <a:p>
            <a:pPr lvl="1"/>
            <a:r>
              <a:rPr lang="en-US" sz="2600" dirty="0" smtClean="0">
                <a:solidFill>
                  <a:srgbClr val="C00000"/>
                </a:solidFill>
              </a:rPr>
              <a:t>Admission to preferred campus more likely prior to Dec 31</a:t>
            </a:r>
            <a:r>
              <a:rPr lang="en-US" sz="2600" dirty="0">
                <a:solidFill>
                  <a:srgbClr val="C00000"/>
                </a:solidFill>
              </a:rPr>
              <a:t>.</a:t>
            </a:r>
          </a:p>
          <a:p>
            <a:pPr lvl="1"/>
            <a:endParaRPr lang="en-US" sz="26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would like access to these slides, please go to:</a:t>
            </a:r>
          </a:p>
          <a:p>
            <a:r>
              <a:rPr lang="en-US" dirty="0">
                <a:hlinkClick r:id="rId2"/>
              </a:rPr>
              <a:t>https://admissions.pharmacy.ufl.edu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Select “Why UF Pharmacy” and then on left, click on ‘Information Sessions.”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Request the Info Session Slide Set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364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Pharmacist Panel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" y="2941161"/>
            <a:ext cx="3151632" cy="1844040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Jason </a:t>
            </a:r>
            <a:r>
              <a:rPr lang="en-US" dirty="0"/>
              <a:t>Powell</a:t>
            </a:r>
          </a:p>
          <a:p>
            <a:r>
              <a:rPr lang="en-US" dirty="0"/>
              <a:t>Lindsey Childs-Kean</a:t>
            </a:r>
          </a:p>
          <a:p>
            <a:r>
              <a:rPr lang="en-US" dirty="0"/>
              <a:t>Teresa Cavanaugh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EEE6-5996-4DDA-AA16-3A8E81AB7851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39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Victoria </a:t>
            </a:r>
            <a:r>
              <a:rPr lang="en-US" dirty="0" err="1" smtClean="0"/>
              <a:t>Grusauskas</a:t>
            </a:r>
            <a:r>
              <a:rPr lang="en-US" dirty="0" smtClean="0"/>
              <a:t> (1PD)</a:t>
            </a:r>
            <a:endParaRPr lang="en-US" dirty="0"/>
          </a:p>
          <a:p>
            <a:r>
              <a:rPr lang="en-US" dirty="0" err="1" smtClean="0"/>
              <a:t>Solmaz</a:t>
            </a:r>
            <a:r>
              <a:rPr lang="en-US" dirty="0" smtClean="0"/>
              <a:t> </a:t>
            </a:r>
            <a:r>
              <a:rPr lang="en-US" dirty="0" err="1" smtClean="0"/>
              <a:t>Karimi</a:t>
            </a:r>
            <a:r>
              <a:rPr lang="en-US" dirty="0" smtClean="0"/>
              <a:t> (2PD)</a:t>
            </a:r>
          </a:p>
          <a:p>
            <a:r>
              <a:rPr lang="en-US" dirty="0" err="1" smtClean="0"/>
              <a:t>Hemita</a:t>
            </a:r>
            <a:r>
              <a:rPr lang="en-US" dirty="0" smtClean="0"/>
              <a:t> </a:t>
            </a:r>
            <a:r>
              <a:rPr lang="en-US" dirty="0" err="1" smtClean="0"/>
              <a:t>Bhagwandass</a:t>
            </a:r>
            <a:r>
              <a:rPr lang="en-US" dirty="0" smtClean="0"/>
              <a:t> (1PD)</a:t>
            </a:r>
          </a:p>
          <a:p>
            <a:r>
              <a:rPr lang="en-US" dirty="0" smtClean="0"/>
              <a:t>An Phan (1PD)</a:t>
            </a:r>
          </a:p>
          <a:p>
            <a:r>
              <a:rPr lang="en-US" dirty="0" smtClean="0"/>
              <a:t>Keegan McCauley (1PD)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EEE6-5996-4DDA-AA16-3A8E81AB7851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Life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30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B0F0"/>
                </a:solidFill>
                <a:hlinkClick r:id="rId2"/>
              </a:rPr>
              <a:t>www.admissions.pharmacy.ufl.edu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/>
              <a:t>Phone – 352-273-6217</a:t>
            </a:r>
          </a:p>
          <a:p>
            <a:r>
              <a:rPr lang="en-US" b="1" dirty="0" smtClean="0"/>
              <a:t>Dr. </a:t>
            </a:r>
            <a:r>
              <a:rPr lang="en-US" b="1" dirty="0" smtClean="0"/>
              <a:t>Teresa Cavanaugh</a:t>
            </a:r>
            <a:r>
              <a:rPr lang="en-US" dirty="0" smtClean="0"/>
              <a:t>– Assistant Dean </a:t>
            </a:r>
            <a:r>
              <a:rPr lang="en-US" dirty="0"/>
              <a:t>for Student Affairs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TCavanaugh</a:t>
            </a:r>
            <a:r>
              <a:rPr lang="en-US" dirty="0" smtClean="0">
                <a:solidFill>
                  <a:srgbClr val="00B0F0"/>
                </a:solidFill>
              </a:rPr>
              <a:t>@cop.ufl.edu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/>
              <a:t>Dr. Tom Robertson – </a:t>
            </a:r>
            <a:r>
              <a:rPr lang="en-US" dirty="0" smtClean="0"/>
              <a:t>Associate Director, Admissions and Recruiting (</a:t>
            </a:r>
            <a:r>
              <a:rPr lang="en-US" dirty="0" smtClean="0">
                <a:solidFill>
                  <a:srgbClr val="00B0F0"/>
                </a:solidFill>
              </a:rPr>
              <a:t>tarob@cop.ufl.edu</a:t>
            </a:r>
            <a:r>
              <a:rPr lang="en-US" dirty="0" smtClean="0"/>
              <a:t>)</a:t>
            </a:r>
            <a:endParaRPr lang="en-US" b="1" dirty="0" smtClean="0"/>
          </a:p>
          <a:p>
            <a:r>
              <a:rPr lang="en-US" b="1" dirty="0" smtClean="0"/>
              <a:t>Wanda </a:t>
            </a:r>
            <a:r>
              <a:rPr lang="en-US" b="1" dirty="0" smtClean="0"/>
              <a:t>Washington </a:t>
            </a:r>
            <a:r>
              <a:rPr lang="en-US" dirty="0" smtClean="0"/>
              <a:t>– Academic Advisor for UF students (</a:t>
            </a:r>
            <a:r>
              <a:rPr lang="en-US" dirty="0" smtClean="0">
                <a:solidFill>
                  <a:srgbClr val="00B0F0"/>
                </a:solidFill>
                <a:hlinkClick r:id="rId3"/>
              </a:rPr>
              <a:t>wanda@cop.ufl.edu</a:t>
            </a:r>
            <a:r>
              <a:rPr lang="en-US" dirty="0" smtClean="0"/>
              <a:t>)</a:t>
            </a:r>
          </a:p>
          <a:p>
            <a:r>
              <a:rPr lang="en-US" b="1" dirty="0"/>
              <a:t>Mary Beth Yokomi</a:t>
            </a:r>
            <a:r>
              <a:rPr lang="en-US" dirty="0"/>
              <a:t> – Admissions </a:t>
            </a:r>
            <a:r>
              <a:rPr lang="en-US" dirty="0" smtClean="0"/>
              <a:t>Officer (</a:t>
            </a:r>
            <a:r>
              <a:rPr lang="en-US" dirty="0" smtClean="0">
                <a:solidFill>
                  <a:srgbClr val="00B0F0"/>
                </a:solidFill>
                <a:hlinkClick r:id="rId4"/>
              </a:rPr>
              <a:t>Yokomi@cop.ufl.edu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EEE6-5996-4DDA-AA16-3A8E81AB7851}" type="datetime4">
              <a:rPr lang="en-US" smtClean="0"/>
              <a:t>October 19,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Topic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E6EB-A06E-4C82-9494-7937E06F2ABC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you think about when you think of a pharmacist?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12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ready to be a Gator </a:t>
            </a:r>
            <a:r>
              <a:rPr lang="en-US" dirty="0" err="1" smtClean="0"/>
              <a:t>RPh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44164"/>
            <a:ext cx="3340344" cy="48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Making Yourself Competitive for Pharmacy School Admission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Teresa M. Cavanaugh, PharmD, MS, BCPS</a:t>
            </a:r>
          </a:p>
          <a:p>
            <a:r>
              <a:rPr lang="en-US" dirty="0" smtClean="0"/>
              <a:t>Assistant Dean for Student Affairs</a:t>
            </a:r>
          </a:p>
          <a:p>
            <a:r>
              <a:rPr lang="en-US" dirty="0" smtClean="0"/>
              <a:t>Clinical Associate Professor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characteristics important for being a pharmacist</a:t>
            </a:r>
          </a:p>
          <a:p>
            <a:endParaRPr lang="en-US" dirty="0"/>
          </a:p>
          <a:p>
            <a:r>
              <a:rPr lang="en-US" dirty="0" smtClean="0"/>
              <a:t>Describe ways that you can demonstrate these characteristics in your pharmacy school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64" y="2226469"/>
            <a:ext cx="4347473" cy="3263504"/>
          </a:xfrm>
        </p:spPr>
      </p:pic>
    </p:spTree>
    <p:extLst>
      <p:ext uri="{BB962C8B-B14F-4D97-AF65-F5344CB8AC3E}">
        <p14:creationId xmlns:p14="http://schemas.microsoft.com/office/powerpoint/2010/main" val="13699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Pharmacist in the Making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3" y="2046371"/>
            <a:ext cx="2428875" cy="15787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95" y="2634096"/>
            <a:ext cx="2374647" cy="1533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57" y="3625140"/>
            <a:ext cx="2659454" cy="17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Admissions Process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4382885" y="2226469"/>
          <a:ext cx="4132465" cy="3234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087514" y="2874238"/>
            <a:ext cx="3066160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You and the </a:t>
            </a:r>
          </a:p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Profession of </a:t>
            </a:r>
          </a:p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Pharmacy</a:t>
            </a:r>
          </a:p>
        </p:txBody>
      </p:sp>
    </p:spTree>
    <p:extLst>
      <p:ext uri="{BB962C8B-B14F-4D97-AF65-F5344CB8AC3E}">
        <p14:creationId xmlns:p14="http://schemas.microsoft.com/office/powerpoint/2010/main" val="24990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 a Good Pharmacist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skills</a:t>
            </a:r>
          </a:p>
          <a:p>
            <a:endParaRPr lang="en-US" sz="600" dirty="0"/>
          </a:p>
          <a:p>
            <a:r>
              <a:rPr lang="en-US" dirty="0" smtClean="0"/>
              <a:t>Interpersonal skills</a:t>
            </a:r>
          </a:p>
          <a:p>
            <a:endParaRPr lang="en-US" sz="600" dirty="0"/>
          </a:p>
          <a:p>
            <a:r>
              <a:rPr lang="en-US" dirty="0" smtClean="0"/>
              <a:t>Leadership skills</a:t>
            </a:r>
          </a:p>
          <a:p>
            <a:endParaRPr lang="en-US" sz="600" dirty="0"/>
          </a:p>
          <a:p>
            <a:r>
              <a:rPr lang="en-US" dirty="0" smtClean="0"/>
              <a:t>Analytic skills</a:t>
            </a:r>
          </a:p>
          <a:p>
            <a:endParaRPr lang="en-US" sz="600" dirty="0"/>
          </a:p>
          <a:p>
            <a:r>
              <a:rPr lang="en-US" dirty="0" smtClean="0"/>
              <a:t>A good memory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Conscientiousness</a:t>
            </a:r>
          </a:p>
          <a:p>
            <a:endParaRPr lang="en-US" sz="600" dirty="0"/>
          </a:p>
          <a:p>
            <a:r>
              <a:rPr lang="en-US" dirty="0" smtClean="0"/>
              <a:t>Counseling skills</a:t>
            </a:r>
          </a:p>
          <a:p>
            <a:endParaRPr lang="en-US" sz="600" dirty="0"/>
          </a:p>
          <a:p>
            <a:r>
              <a:rPr lang="en-US" dirty="0" smtClean="0"/>
              <a:t>Scientific aptitude</a:t>
            </a:r>
          </a:p>
          <a:p>
            <a:endParaRPr lang="en-US" sz="600" dirty="0"/>
          </a:p>
          <a:p>
            <a:r>
              <a:rPr lang="en-US" dirty="0" smtClean="0"/>
              <a:t>Interest in continuing education</a:t>
            </a:r>
          </a:p>
          <a:p>
            <a:endParaRPr lang="en-US" sz="600" dirty="0"/>
          </a:p>
          <a:p>
            <a:r>
              <a:rPr lang="en-US" dirty="0" smtClean="0"/>
              <a:t>Computer skills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5689023"/>
            <a:ext cx="7956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http://pharmacyschools.com/resources/top-10-qualities-of-a-great-pharmacist</a:t>
            </a:r>
          </a:p>
        </p:txBody>
      </p:sp>
    </p:spTree>
    <p:extLst>
      <p:ext uri="{BB962C8B-B14F-4D97-AF65-F5344CB8AC3E}">
        <p14:creationId xmlns:p14="http://schemas.microsoft.com/office/powerpoint/2010/main" val="29790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Demonstrate You Have Those Skills?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Take a few minutes to discuss some ideas with your neighbor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2868383"/>
            <a:ext cx="2971800" cy="1979676"/>
          </a:xfrm>
        </p:spPr>
      </p:pic>
    </p:spTree>
    <p:extLst>
      <p:ext uri="{BB962C8B-B14F-4D97-AF65-F5344CB8AC3E}">
        <p14:creationId xmlns:p14="http://schemas.microsoft.com/office/powerpoint/2010/main" val="312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Communication, Interpersonal, Counseling Skills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Application Essays</a:t>
            </a:r>
          </a:p>
          <a:p>
            <a:r>
              <a:rPr lang="en-US" dirty="0" smtClean="0"/>
              <a:t>Emails, phone calls</a:t>
            </a:r>
          </a:p>
          <a:p>
            <a:r>
              <a:rPr lang="en-US" dirty="0" smtClean="0"/>
              <a:t>Interview</a:t>
            </a:r>
          </a:p>
          <a:p>
            <a:pPr lvl="1"/>
            <a:r>
              <a:rPr lang="en-US" dirty="0" smtClean="0"/>
              <a:t>Behaviorally based questions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Letters of recommendation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125266"/>
            <a:ext cx="3886200" cy="2514823"/>
          </a:xfrm>
        </p:spPr>
      </p:pic>
    </p:spTree>
    <p:extLst>
      <p:ext uri="{BB962C8B-B14F-4D97-AF65-F5344CB8AC3E}">
        <p14:creationId xmlns:p14="http://schemas.microsoft.com/office/powerpoint/2010/main" val="26848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and Conscientiousness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2" y="2066749"/>
            <a:ext cx="3191256" cy="289906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600" dirty="0"/>
          </a:p>
          <a:p>
            <a:r>
              <a:rPr lang="en-US" dirty="0" smtClean="0"/>
              <a:t>Academic metrics</a:t>
            </a:r>
          </a:p>
          <a:p>
            <a:r>
              <a:rPr lang="en-US" dirty="0" smtClean="0"/>
              <a:t>Organization involvement</a:t>
            </a:r>
          </a:p>
          <a:p>
            <a:pPr lvl="1"/>
            <a:r>
              <a:rPr lang="en-US" dirty="0" smtClean="0"/>
              <a:t>Member </a:t>
            </a:r>
          </a:p>
          <a:p>
            <a:pPr lvl="1"/>
            <a:r>
              <a:rPr lang="en-US" dirty="0" smtClean="0"/>
              <a:t>Active member</a:t>
            </a:r>
          </a:p>
          <a:p>
            <a:pPr lvl="1"/>
            <a:r>
              <a:rPr lang="en-US" dirty="0" smtClean="0"/>
              <a:t>Leader</a:t>
            </a:r>
          </a:p>
          <a:p>
            <a:pPr lvl="1"/>
            <a:r>
              <a:rPr lang="en-US" dirty="0" smtClean="0"/>
              <a:t>Position</a:t>
            </a:r>
          </a:p>
          <a:p>
            <a:r>
              <a:rPr lang="en-US" dirty="0" smtClean="0"/>
              <a:t>Letters of 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41" y="1143000"/>
            <a:ext cx="8290959" cy="41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 Skills and Scientific Aptitude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7" y="1942062"/>
            <a:ext cx="4300538" cy="228250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30" y="2443071"/>
            <a:ext cx="2143125" cy="1507331"/>
          </a:xfrm>
        </p:spPr>
      </p:pic>
      <p:sp>
        <p:nvSpPr>
          <p:cNvPr id="7" name="TextBox 6"/>
          <p:cNvSpPr txBox="1"/>
          <p:nvPr/>
        </p:nvSpPr>
        <p:spPr>
          <a:xfrm>
            <a:off x="628650" y="4672792"/>
            <a:ext cx="75760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1350" dirty="0"/>
              <a:t>Degree 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1350" dirty="0"/>
              <a:t>GPA and Science GPA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1350" dirty="0"/>
              <a:t>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130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Good Memory and Computer Skills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9" y="2397183"/>
            <a:ext cx="3622270" cy="251875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2226469"/>
            <a:ext cx="3263504" cy="3263504"/>
          </a:xfrm>
        </p:spPr>
      </p:pic>
      <p:sp>
        <p:nvSpPr>
          <p:cNvPr id="8" name="TextBox 7"/>
          <p:cNvSpPr txBox="1"/>
          <p:nvPr/>
        </p:nvSpPr>
        <p:spPr>
          <a:xfrm>
            <a:off x="573578" y="5005224"/>
            <a:ext cx="36222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Grades/Degree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Rigorous classes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Quality School</a:t>
            </a:r>
          </a:p>
        </p:txBody>
      </p:sp>
    </p:spTree>
    <p:extLst>
      <p:ext uri="{BB962C8B-B14F-4D97-AF65-F5344CB8AC3E}">
        <p14:creationId xmlns:p14="http://schemas.microsoft.com/office/powerpoint/2010/main" val="8170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in Continuous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</a:t>
            </a:r>
            <a:r>
              <a:rPr lang="en-US" dirty="0" smtClean="0"/>
              <a:t>will we know?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You will tell us.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21502"/>
            <a:ext cx="3886200" cy="2673437"/>
          </a:xfrm>
        </p:spPr>
      </p:pic>
    </p:spTree>
    <p:extLst>
      <p:ext uri="{BB962C8B-B14F-4D97-AF65-F5344CB8AC3E}">
        <p14:creationId xmlns:p14="http://schemas.microsoft.com/office/powerpoint/2010/main" val="36510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Attributes That Will Help You Be Successful at UF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Pharmacy experience</a:t>
            </a:r>
          </a:p>
          <a:p>
            <a:endParaRPr lang="en-US" dirty="0"/>
          </a:p>
          <a:p>
            <a:r>
              <a:rPr lang="en-US" dirty="0" smtClean="0"/>
              <a:t>Ability to work on teams</a:t>
            </a:r>
          </a:p>
          <a:p>
            <a:endParaRPr lang="en-US" dirty="0"/>
          </a:p>
          <a:p>
            <a:r>
              <a:rPr lang="en-US" dirty="0" smtClean="0"/>
              <a:t>Self-discipline</a:t>
            </a:r>
          </a:p>
          <a:p>
            <a:endParaRPr lang="en-US" dirty="0"/>
          </a:p>
          <a:p>
            <a:r>
              <a:rPr lang="en-US" dirty="0" smtClean="0"/>
              <a:t>Perseverance</a:t>
            </a:r>
          </a:p>
          <a:p>
            <a:endParaRPr lang="en-US" dirty="0"/>
          </a:p>
          <a:p>
            <a:r>
              <a:rPr lang="en-US" dirty="0" smtClean="0"/>
              <a:t>Altruism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70831"/>
            <a:ext cx="3886200" cy="2574779"/>
          </a:xfrm>
        </p:spPr>
      </p:pic>
    </p:spTree>
    <p:extLst>
      <p:ext uri="{BB962C8B-B14F-4D97-AF65-F5344CB8AC3E}">
        <p14:creationId xmlns:p14="http://schemas.microsoft.com/office/powerpoint/2010/main" val="2892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 well in school</a:t>
            </a:r>
          </a:p>
          <a:p>
            <a:r>
              <a:rPr lang="en-US" dirty="0" smtClean="0"/>
              <a:t>Get involved in organizations</a:t>
            </a:r>
          </a:p>
          <a:p>
            <a:pPr lvl="1"/>
            <a:r>
              <a:rPr lang="en-US" dirty="0" smtClean="0"/>
              <a:t>Become a leader</a:t>
            </a:r>
          </a:p>
          <a:p>
            <a:r>
              <a:rPr lang="en-US" dirty="0" smtClean="0"/>
              <a:t>Donate your time</a:t>
            </a:r>
          </a:p>
          <a:p>
            <a:r>
              <a:rPr lang="en-US" dirty="0" smtClean="0"/>
              <a:t>Get pharmacy experience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Seek out research or project opportunities</a:t>
            </a:r>
          </a:p>
          <a:p>
            <a:endParaRPr lang="en-US" dirty="0" smtClean="0"/>
          </a:p>
          <a:p>
            <a:r>
              <a:rPr lang="en-US" dirty="0" smtClean="0"/>
              <a:t>Spend time on your application</a:t>
            </a:r>
          </a:p>
          <a:p>
            <a:pPr lvl="1"/>
            <a:r>
              <a:rPr lang="en-US" dirty="0" smtClean="0"/>
              <a:t>Have someone proof-read for you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" y="2057400"/>
            <a:ext cx="3686695" cy="2787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73" y="1815012"/>
            <a:ext cx="3408428" cy="3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Making Yourself Competitive for Pharmacy School Admission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Teresa M. Cavanaugh, PharmD, MS, BCPS</a:t>
            </a:r>
          </a:p>
          <a:p>
            <a:r>
              <a:rPr lang="en-US" dirty="0" smtClean="0"/>
              <a:t>Assistant Dean for Student Affairs</a:t>
            </a:r>
          </a:p>
          <a:p>
            <a:r>
              <a:rPr lang="en-US" dirty="0" smtClean="0"/>
              <a:t>Clinical Associate Professor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8110" y="1371600"/>
            <a:ext cx="8001000" cy="822722"/>
          </a:xfrm>
        </p:spPr>
        <p:txBody>
          <a:bodyPr>
            <a:noAutofit/>
          </a:bodyPr>
          <a:lstStyle/>
          <a:p>
            <a:r>
              <a:rPr lang="en-US" sz="3800" dirty="0" smtClean="0"/>
              <a:t>Of the 140 colleges of pharmacy in the U.S., what is the ranking of the University of Florida College of Pharmacy?</a:t>
            </a:r>
            <a:endParaRPr lang="en-US" sz="3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4908" y="2971800"/>
            <a:ext cx="8125692" cy="304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a) # 14 in the U.S.</a:t>
            </a:r>
          </a:p>
          <a:p>
            <a:pPr marL="0" indent="0">
              <a:buNone/>
            </a:pPr>
            <a:r>
              <a:rPr lang="en-US" sz="3500" b="1" dirty="0" smtClean="0"/>
              <a:t>b) </a:t>
            </a:r>
            <a:r>
              <a:rPr lang="en-US" sz="3500" b="1" dirty="0"/>
              <a:t># 17 in the U.S.</a:t>
            </a:r>
          </a:p>
          <a:p>
            <a:pPr marL="0" indent="0">
              <a:buNone/>
            </a:pPr>
            <a:r>
              <a:rPr lang="en-US" sz="3500" b="1" dirty="0" smtClean="0"/>
              <a:t>c) # 1 in Florida</a:t>
            </a:r>
          </a:p>
          <a:p>
            <a:pPr marL="0" indent="0">
              <a:buNone/>
            </a:pPr>
            <a:r>
              <a:rPr lang="en-US" sz="3500" b="1" dirty="0" smtClean="0"/>
              <a:t>d) # 9 </a:t>
            </a:r>
            <a:r>
              <a:rPr lang="en-US" sz="3500" b="1" dirty="0"/>
              <a:t>in the U.S.</a:t>
            </a:r>
          </a:p>
          <a:p>
            <a:pPr marL="0" indent="0">
              <a:buNone/>
            </a:pPr>
            <a:r>
              <a:rPr lang="en-US" sz="3500" b="1" dirty="0" smtClean="0"/>
              <a:t>e) None of the above</a:t>
            </a:r>
            <a:endParaRPr lang="en-US" sz="2800" b="1" dirty="0" smtClean="0"/>
          </a:p>
          <a:p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26480" y="4806002"/>
            <a:ext cx="1405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1000" y="3600450"/>
            <a:ext cx="17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39070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77376"/>
            <a:ext cx="3181350" cy="3235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0"/>
          <a:stretch/>
        </p:blipFill>
        <p:spPr>
          <a:xfrm>
            <a:off x="5211113" y="1048748"/>
            <a:ext cx="3406392" cy="208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345" y="352961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What You Will </a:t>
            </a:r>
            <a:r>
              <a:rPr lang="en-US" sz="3200" b="1" dirty="0" smtClean="0"/>
              <a:t>Learn: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Become a Pharmacist for the 21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Century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3490941"/>
            <a:ext cx="4772891" cy="31763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611151"/>
            <a:ext cx="4600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Medication Therapy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Transitions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Medical Home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Ambulatory Care (including Health &amp; Wellness)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Traditional community &amp; hospital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270 students</a:t>
            </a:r>
          </a:p>
          <a:p>
            <a:pPr lvl="1"/>
            <a:r>
              <a:rPr lang="en-US" b="1" dirty="0" smtClean="0"/>
              <a:t>35% residency/fellowship</a:t>
            </a:r>
          </a:p>
          <a:p>
            <a:pPr lvl="1"/>
            <a:r>
              <a:rPr lang="en-US" b="1" dirty="0" smtClean="0"/>
              <a:t>49% employed in variety of pharmacy settings</a:t>
            </a:r>
          </a:p>
          <a:p>
            <a:pPr lvl="1"/>
            <a:r>
              <a:rPr lang="en-US" b="1" dirty="0" smtClean="0"/>
              <a:t>3% unemployed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>#1 in the U.S. for placing graduates into residencies</a:t>
            </a:r>
          </a:p>
          <a:p>
            <a:pPr lvl="1"/>
            <a:r>
              <a:rPr lang="en-US" b="1" dirty="0" smtClean="0"/>
              <a:t>99 students</a:t>
            </a:r>
          </a:p>
          <a:p>
            <a:pPr lvl="1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Graduating Class of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8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57419"/>
            <a:ext cx="7848600" cy="51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075" y="838200"/>
            <a:ext cx="4557925" cy="53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857251"/>
            <a:ext cx="6972300" cy="52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8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Active</a:t>
            </a:r>
            <a:r>
              <a:rPr lang="en-US" b="1" dirty="0"/>
              <a:t>, award winning student organizations </a:t>
            </a:r>
            <a:endParaRPr lang="en-US" b="1" dirty="0" smtClean="0"/>
          </a:p>
          <a:p>
            <a:r>
              <a:rPr lang="en-US" b="1" dirty="0" smtClean="0"/>
              <a:t>Health Science Center</a:t>
            </a:r>
          </a:p>
          <a:p>
            <a:pPr lvl="1"/>
            <a:r>
              <a:rPr lang="en-US" b="1" dirty="0" smtClean="0"/>
              <a:t>Only AHC with 6 health-related colleges located on a single, contiguous campus</a:t>
            </a:r>
          </a:p>
          <a:p>
            <a:r>
              <a:rPr lang="en-US" b="1" dirty="0"/>
              <a:t>Innovative </a:t>
            </a:r>
            <a:r>
              <a:rPr lang="en-US" b="1" dirty="0" err="1"/>
              <a:t>Pharm.D</a:t>
            </a:r>
            <a:r>
              <a:rPr lang="en-US" b="1" dirty="0"/>
              <a:t>. curriculum with an integrative design to promote greater student learning and achievement of quality educational </a:t>
            </a:r>
            <a:r>
              <a:rPr lang="en-US" b="1" dirty="0" smtClean="0"/>
              <a:t>outcomes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us “Top 10”?</a:t>
            </a:r>
          </a:p>
        </p:txBody>
      </p:sp>
    </p:spTree>
    <p:extLst>
      <p:ext uri="{BB962C8B-B14F-4D97-AF65-F5344CB8AC3E}">
        <p14:creationId xmlns:p14="http://schemas.microsoft.com/office/powerpoint/2010/main" val="296945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Innovative Pharmacy Practice</a:t>
            </a:r>
          </a:p>
          <a:p>
            <a:pPr lvl="1"/>
            <a:r>
              <a:rPr lang="en-US" b="1" dirty="0" smtClean="0"/>
              <a:t>Preeminent </a:t>
            </a:r>
            <a:r>
              <a:rPr lang="en-US" b="1" dirty="0"/>
              <a:t>faculty / extraordinary staff</a:t>
            </a:r>
          </a:p>
          <a:p>
            <a:pPr lvl="1"/>
            <a:r>
              <a:rPr lang="en-US" b="1" dirty="0"/>
              <a:t>Top of their </a:t>
            </a:r>
            <a:r>
              <a:rPr lang="en-US" b="1" dirty="0" smtClean="0"/>
              <a:t>license</a:t>
            </a:r>
          </a:p>
          <a:p>
            <a:pPr lvl="1"/>
            <a:r>
              <a:rPr lang="en-US" b="1" dirty="0" smtClean="0"/>
              <a:t>Ambulatory care, infectious disease, pediatrics, critical care</a:t>
            </a:r>
          </a:p>
          <a:p>
            <a:r>
              <a:rPr lang="en-US" b="1" dirty="0" smtClean="0"/>
              <a:t>Medication Therapy Management Communication and Care Center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us “Top 10”?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22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5498</TotalTime>
  <Words>1596</Words>
  <Application>Microsoft Office PowerPoint</Application>
  <PresentationFormat>On-screen Show (4:3)</PresentationFormat>
  <Paragraphs>448</Paragraphs>
  <Slides>48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Algerian</vt:lpstr>
      <vt:lpstr>Arial</vt:lpstr>
      <vt:lpstr>Baskerville Old Face</vt:lpstr>
      <vt:lpstr>Calibri</vt:lpstr>
      <vt:lpstr>Calibri Light</vt:lpstr>
      <vt:lpstr>Office Theme</vt:lpstr>
      <vt:lpstr>1_Office Theme</vt:lpstr>
      <vt:lpstr>Welcome to  PharmD Open House</vt:lpstr>
      <vt:lpstr>Schedule for the day</vt:lpstr>
      <vt:lpstr>What do you think about when you think of a pharmacist?</vt:lpstr>
      <vt:lpstr>PowerPoint Presentation</vt:lpstr>
      <vt:lpstr>PowerPoint Presentation</vt:lpstr>
      <vt:lpstr>PowerPoint Presentation</vt:lpstr>
      <vt:lpstr>PowerPoint Presentation</vt:lpstr>
      <vt:lpstr>What makes us “Top 10”?</vt:lpstr>
      <vt:lpstr>What makes us “Top 10”?</vt:lpstr>
      <vt:lpstr>What makes us “Top 10”?</vt:lpstr>
      <vt:lpstr>What makes us “Top 10”?</vt:lpstr>
      <vt:lpstr>What does it mean to you that we are Top 10?</vt:lpstr>
      <vt:lpstr>UF Pharm.D. Curriculum </vt:lpstr>
      <vt:lpstr>UF Pharm.D. Curriculum </vt:lpstr>
      <vt:lpstr>PowerPoint Presentation</vt:lpstr>
      <vt:lpstr>Pharm.D. Curriculum</vt:lpstr>
      <vt:lpstr>How You Will Learn:  Blended Learning</vt:lpstr>
      <vt:lpstr>PowerPoint Presentation</vt:lpstr>
      <vt:lpstr>GatoRx Class of 2022  </vt:lpstr>
      <vt:lpstr>GatoRx Class of 2022 </vt:lpstr>
      <vt:lpstr>Scholarships for Admitted Students</vt:lpstr>
      <vt:lpstr>Admissions </vt:lpstr>
      <vt:lpstr>Admission Requirements</vt:lpstr>
      <vt:lpstr>Pre-Pharmacy Course Requirements</vt:lpstr>
      <vt:lpstr>Application Process</vt:lpstr>
      <vt:lpstr>Request the Info Session Slide Set </vt:lpstr>
      <vt:lpstr>Pharmacist Panel</vt:lpstr>
      <vt:lpstr>Student Life Panel</vt:lpstr>
      <vt:lpstr>Contact Information</vt:lpstr>
      <vt:lpstr>Are you ready to be a Gator RPh?</vt:lpstr>
      <vt:lpstr>Making Yourself Competitive for Pharmacy School Admission</vt:lpstr>
      <vt:lpstr>Objectives</vt:lpstr>
      <vt:lpstr>What are we looking for?</vt:lpstr>
      <vt:lpstr>A Pharmacist in the Making</vt:lpstr>
      <vt:lpstr>Holistic Admissions Process</vt:lpstr>
      <vt:lpstr>Characteristics of  a Good Pharmacist</vt:lpstr>
      <vt:lpstr>How Do You Demonstrate You Have Those Skills?</vt:lpstr>
      <vt:lpstr>Communication, Interpersonal, Counseling Skills</vt:lpstr>
      <vt:lpstr>Leadership and Conscientiousness </vt:lpstr>
      <vt:lpstr>Analytic Skills and Scientific Aptitude</vt:lpstr>
      <vt:lpstr>A Good Memory and Computer Skills</vt:lpstr>
      <vt:lpstr>Interest in Continuous Education</vt:lpstr>
      <vt:lpstr>Other Attributes That Will Help You Be Successful at UF</vt:lpstr>
      <vt:lpstr>Bringing It All Together</vt:lpstr>
      <vt:lpstr>Making Yourself Competitive for Pharmacy School Admission</vt:lpstr>
      <vt:lpstr>Of the 140 colleges of pharmacy in the U.S., what is the ranking of the University of Florida College of Pharmacy?</vt:lpstr>
      <vt:lpstr>PowerPoint Presentation</vt:lpstr>
      <vt:lpstr>Graduating Class of 2017</vt:lpstr>
    </vt:vector>
  </TitlesOfParts>
  <Company>UF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Ryan,Shane Michael</dc:creator>
  <cp:lastModifiedBy>Cavanaugh,Teresa</cp:lastModifiedBy>
  <cp:revision>124</cp:revision>
  <cp:lastPrinted>2016-10-23T16:00:56Z</cp:lastPrinted>
  <dcterms:created xsi:type="dcterms:W3CDTF">2014-04-23T17:09:40Z</dcterms:created>
  <dcterms:modified xsi:type="dcterms:W3CDTF">2018-10-19T18:47:59Z</dcterms:modified>
</cp:coreProperties>
</file>